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700" r:id="rId2"/>
    <p:sldMasterId id="2147483725" r:id="rId3"/>
    <p:sldMasterId id="2147483739" r:id="rId4"/>
    <p:sldMasterId id="2147483846" r:id="rId5"/>
    <p:sldMasterId id="2147484087" r:id="rId6"/>
  </p:sldMasterIdLst>
  <p:notesMasterIdLst>
    <p:notesMasterId r:id="rId25"/>
  </p:notesMasterIdLst>
  <p:handoutMasterIdLst>
    <p:handoutMasterId r:id="rId26"/>
  </p:handoutMasterIdLst>
  <p:sldIdLst>
    <p:sldId id="564" r:id="rId7"/>
    <p:sldId id="587" r:id="rId8"/>
    <p:sldId id="600" r:id="rId9"/>
    <p:sldId id="602" r:id="rId10"/>
    <p:sldId id="614" r:id="rId11"/>
    <p:sldId id="604" r:id="rId12"/>
    <p:sldId id="605" r:id="rId13"/>
    <p:sldId id="615" r:id="rId14"/>
    <p:sldId id="606" r:id="rId15"/>
    <p:sldId id="613" r:id="rId16"/>
    <p:sldId id="607" r:id="rId17"/>
    <p:sldId id="609" r:id="rId18"/>
    <p:sldId id="608" r:id="rId19"/>
    <p:sldId id="610" r:id="rId20"/>
    <p:sldId id="616" r:id="rId21"/>
    <p:sldId id="588" r:id="rId22"/>
    <p:sldId id="617" r:id="rId23"/>
    <p:sldId id="61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Miller" initials="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1" autoAdjust="0"/>
    <p:restoredTop sz="99277" autoAdjust="0"/>
  </p:normalViewPr>
  <p:slideViewPr>
    <p:cSldViewPr>
      <p:cViewPr>
        <p:scale>
          <a:sx n="99" d="100"/>
          <a:sy n="99" d="100"/>
        </p:scale>
        <p:origin x="-1360" y="-568"/>
      </p:cViewPr>
      <p:guideLst>
        <p:guide orient="horz" pos="2160"/>
        <p:guide pos="2880"/>
      </p:guideLst>
    </p:cSldViewPr>
  </p:slideViewPr>
  <p:outlineViewPr>
    <p:cViewPr>
      <p:scale>
        <a:sx n="33" d="100"/>
        <a:sy n="33" d="100"/>
      </p:scale>
      <p:origin x="0" y="0"/>
    </p:cViewPr>
  </p:outlineViewPr>
  <p:notesTextViewPr>
    <p:cViewPr>
      <p:scale>
        <a:sx n="103" d="100"/>
        <a:sy n="103" d="100"/>
      </p:scale>
      <p:origin x="0" y="0"/>
    </p:cViewPr>
  </p:notesTextViewPr>
  <p:sorterViewPr>
    <p:cViewPr>
      <p:scale>
        <a:sx n="90" d="100"/>
        <a:sy n="90" d="100"/>
      </p:scale>
      <p:origin x="0" y="0"/>
    </p:cViewPr>
  </p:sorterViewPr>
  <p:notesViewPr>
    <p:cSldViewPr>
      <p:cViewPr varScale="1">
        <p:scale>
          <a:sx n="72" d="100"/>
          <a:sy n="72" d="100"/>
        </p:scale>
        <p:origin x="-3024"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6" tIns="46566" rIns="93136" bIns="4656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36" tIns="46566" rIns="93136" bIns="46566" rtlCol="0"/>
          <a:lstStyle>
            <a:lvl1pPr algn="r">
              <a:defRPr sz="1200"/>
            </a:lvl1pPr>
          </a:lstStyle>
          <a:p>
            <a:fld id="{445DC493-4CFC-4DBE-94BB-24C1F5F439DF}" type="datetimeFigureOut">
              <a:rPr lang="en-US" smtClean="0"/>
              <a:t>12/3/14</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36" tIns="46566" rIns="93136" bIns="4656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36" tIns="46566" rIns="93136" bIns="46566" rtlCol="0" anchor="b"/>
          <a:lstStyle>
            <a:lvl1pPr algn="r">
              <a:defRPr sz="1200"/>
            </a:lvl1pPr>
          </a:lstStyle>
          <a:p>
            <a:fld id="{D5DAC53D-0395-4621-AAC8-E9BDD6B0FD48}" type="slidenum">
              <a:rPr lang="en-US" smtClean="0"/>
              <a:t>‹#›</a:t>
            </a:fld>
            <a:endParaRPr lang="en-US"/>
          </a:p>
        </p:txBody>
      </p:sp>
    </p:spTree>
    <p:extLst>
      <p:ext uri="{BB962C8B-B14F-4D97-AF65-F5344CB8AC3E}">
        <p14:creationId xmlns:p14="http://schemas.microsoft.com/office/powerpoint/2010/main" val="2799048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18" tIns="46557" rIns="93118" bIns="4655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18" tIns="46557" rIns="93118" bIns="46557" rtlCol="0"/>
          <a:lstStyle>
            <a:lvl1pPr algn="r">
              <a:defRPr sz="1200"/>
            </a:lvl1pPr>
          </a:lstStyle>
          <a:p>
            <a:fld id="{68F730A5-0935-439F-9DB8-1C3B82BE4A39}" type="datetimeFigureOut">
              <a:rPr lang="en-US" smtClean="0"/>
              <a:t>12/3/14</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18" tIns="46557" rIns="93118" bIns="46557" rtlCol="0" anchor="ctr"/>
          <a:lstStyle/>
          <a:p>
            <a:endParaRPr lang="en-US"/>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18" tIns="46557" rIns="93118" bIns="465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18" tIns="46557" rIns="93118"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18" tIns="46557" rIns="93118" bIns="46557" rtlCol="0" anchor="b"/>
          <a:lstStyle>
            <a:lvl1pPr algn="r">
              <a:defRPr sz="1200"/>
            </a:lvl1pPr>
          </a:lstStyle>
          <a:p>
            <a:fld id="{C169FB3D-8699-4D68-AEFB-F4FC69891BE7}" type="slidenum">
              <a:rPr lang="en-US" smtClean="0"/>
              <a:t>‹#›</a:t>
            </a:fld>
            <a:endParaRPr lang="en-US"/>
          </a:p>
        </p:txBody>
      </p:sp>
    </p:spTree>
    <p:extLst>
      <p:ext uri="{BB962C8B-B14F-4D97-AF65-F5344CB8AC3E}">
        <p14:creationId xmlns:p14="http://schemas.microsoft.com/office/powerpoint/2010/main" val="26977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69FB3D-8699-4D68-AEFB-F4FC69891BE7}" type="slidenum">
              <a:rPr lang="en-US" smtClean="0"/>
              <a:t>1</a:t>
            </a:fld>
            <a:endParaRPr lang="en-US"/>
          </a:p>
        </p:txBody>
      </p:sp>
    </p:spTree>
    <p:extLst>
      <p:ext uri="{BB962C8B-B14F-4D97-AF65-F5344CB8AC3E}">
        <p14:creationId xmlns:p14="http://schemas.microsoft.com/office/powerpoint/2010/main" val="420965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a:t>Barry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a:t>Brad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615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247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BAB86BBF-3A3E-4658-AEE0-F3028C2F34F6}"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770154347"/>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B3AE978D-84BF-4BCA-A33A-CA0F34EE8E42}"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813654523"/>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4A117BC8-A8A2-4121-A85C-961A59B0F000}"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660043708"/>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2286000"/>
            <a:ext cx="5791200" cy="1981200"/>
          </a:xfrm>
          <a:extLst/>
        </p:spPr>
        <p:txBody>
          <a:bodyPr anchor="ctr"/>
          <a:lstStyle>
            <a:lvl1pPr algn="ctr">
              <a:defRPr sz="1600">
                <a:solidFill>
                  <a:srgbClr val="0356A4"/>
                </a:solidFill>
                <a:latin typeface="Arial-BoldMT" pitchFamily="16" charset="0"/>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828800" y="4419600"/>
            <a:ext cx="5791200" cy="1295400"/>
          </a:xfrm>
          <a:extLst/>
        </p:spPr>
        <p:txBody>
          <a:bodyPr/>
          <a:lstStyle>
            <a:lvl1pPr marL="0" indent="0" algn="ctr">
              <a:buFont typeface="Times" pitchFamily="16" charset="0"/>
              <a:buNone/>
              <a:defRPr sz="1800"/>
            </a:lvl1pPr>
          </a:lstStyle>
          <a:p>
            <a:pPr lvl="0"/>
            <a:r>
              <a:rPr lang="en-US" noProof="0" smtClean="0"/>
              <a:t>Click to edit Master subtitle style</a:t>
            </a:r>
          </a:p>
        </p:txBody>
      </p:sp>
      <p:sp>
        <p:nvSpPr>
          <p:cNvPr id="4" name="Rectangle 5"/>
          <p:cNvSpPr>
            <a:spLocks noGrp="1" noChangeArrowheads="1"/>
          </p:cNvSpPr>
          <p:nvPr>
            <p:ph type="ftr" sz="quarter" idx="10"/>
          </p:nvPr>
        </p:nvSpPr>
        <p:spPr>
          <a:xfrm>
            <a:off x="533400" y="6400800"/>
            <a:ext cx="2895600" cy="457200"/>
          </a:xfrm>
          <a:prstGeom prst="rect">
            <a:avLst/>
          </a:prstGeom>
          <a:extLst/>
        </p:spPr>
        <p:txBody>
          <a:bodyPr/>
          <a:lstStyle>
            <a:lvl1pPr algn="l" eaLnBrk="1" hangingPunct="1">
              <a:defRPr sz="800" b="1">
                <a:solidFill>
                  <a:srgbClr val="FFFFFE"/>
                </a:solidFill>
                <a:latin typeface="Arial" pitchFamily="34" charset="0"/>
                <a:ea typeface="ヒラギノ角ゴ Pro W3" pitchFamily="16" charset="-128"/>
                <a:cs typeface="Arial" pitchFamily="34"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05937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91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5" name="TextBox 4"/>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1557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2286000"/>
            <a:ext cx="40767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2286000"/>
            <a:ext cx="40767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4505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67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4" name="TextBox 3"/>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001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2846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3" name="TextBox 2"/>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Tree>
    <p:extLst>
      <p:ext uri="{BB962C8B-B14F-4D97-AF65-F5344CB8AC3E}">
        <p14:creationId xmlns:p14="http://schemas.microsoft.com/office/powerpoint/2010/main" val="271143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9481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2011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9786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2629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024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099000"/>
      </p:ext>
    </p:extLst>
  </p:cSld>
  <p:clrMapOvr>
    <a:masterClrMapping/>
  </p:clrMapOvr>
  <p:transition xmlns:p14="http://schemas.microsoft.com/office/powerpoint/2010/mai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299752"/>
      </p:ext>
    </p:extLst>
  </p:cSld>
  <p:clrMapOvr>
    <a:masterClrMapping/>
  </p:clrMapOvr>
  <p:transition xmlns:p14="http://schemas.microsoft.com/office/powerpoint/2010/mai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9EAB266B-B52D-4EC1-88EE-7AF76558B36E}"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211417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53486624-C04F-438F-A74C-E4ACF765DFEB}"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734093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4E7FB0A8-5206-476A-ACDA-84749C106D8B}"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3255868292"/>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160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ED1FBB32-97AC-466C-B8E8-83C5571CE578}"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378875960"/>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D8A026C6-F336-4DFF-9F23-B12402AE379D}"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3675799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DB015ED7-7B09-40AB-BEAE-141275A6BCB8}"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371590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D5A09EA7-9C58-426A-BCF6-DB82D3002EC6}"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2346333003"/>
      </p:ext>
    </p:extLst>
  </p:cSld>
  <p:clrMapOvr>
    <a:masterClrMapping/>
  </p:clrMapOvr>
  <p:transition xmlns:p14="http://schemas.microsoft.com/office/powerpoint/2010/mai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E76097F1-F865-42F6-88BA-9CF5A1E0A817}"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2215369561"/>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626A96FD-34D8-43F9-BD07-704A5863D619}"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636972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7DCBD40F-F0EA-4991-ADA3-9ABE9A587D0F}"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1531794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E61BF2B4-2AB8-4150-B00D-44E81CE8004C}"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2650431904"/>
      </p:ext>
    </p:extLst>
  </p:cSld>
  <p:clrMapOvr>
    <a:masterClrMapping/>
  </p:clrMapOvr>
  <p:transition xmlns:p14="http://schemas.microsoft.com/office/powerpoint/2010/mai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496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162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220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077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122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4374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795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207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0818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919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41791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BAB86BBF-3A3E-4658-AEE0-F3028C2F34F6}"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3593580252"/>
      </p:ext>
    </p:extLst>
  </p:cSld>
  <p:clrMapOvr>
    <a:masterClrMapping/>
  </p:clrMapOvr>
  <p:transition xmlns:p14="http://schemas.microsoft.com/office/powerpoint/2010/mai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B3AE978D-84BF-4BCA-A33A-CA0F34EE8E42}"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641334794"/>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1069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4A117BC8-A8A2-4121-A85C-961A59B0F000}"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614117579"/>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2286000"/>
            <a:ext cx="5791200" cy="1981200"/>
          </a:xfrm>
          <a:extLst/>
        </p:spPr>
        <p:txBody>
          <a:bodyPr anchor="ctr"/>
          <a:lstStyle>
            <a:lvl1pPr algn="ctr">
              <a:defRPr sz="3200">
                <a:solidFill>
                  <a:srgbClr val="0356A4"/>
                </a:solidFill>
                <a:latin typeface="Arial-BoldMT" pitchFamily="16" charset="0"/>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828800" y="4419600"/>
            <a:ext cx="5791200" cy="1295400"/>
          </a:xfrm>
          <a:extLst/>
        </p:spPr>
        <p:txBody>
          <a:bodyPr/>
          <a:lstStyle>
            <a:lvl1pPr marL="0" indent="0" algn="ctr">
              <a:buFont typeface="Times" pitchFamily="16" charset="0"/>
              <a:buNone/>
              <a:defRPr sz="1800"/>
            </a:lvl1pPr>
          </a:lstStyle>
          <a:p>
            <a:pPr lvl="0"/>
            <a:r>
              <a:rPr lang="en-US" noProof="0" smtClean="0"/>
              <a:t>Click to edit Master subtitle style</a:t>
            </a:r>
          </a:p>
        </p:txBody>
      </p:sp>
      <p:sp>
        <p:nvSpPr>
          <p:cNvPr id="4" name="Rectangle 5"/>
          <p:cNvSpPr>
            <a:spLocks noGrp="1" noChangeArrowheads="1"/>
          </p:cNvSpPr>
          <p:nvPr>
            <p:ph type="ftr" sz="quarter" idx="10"/>
          </p:nvPr>
        </p:nvSpPr>
        <p:spPr bwMode="auto">
          <a:xfrm>
            <a:off x="533400" y="6400800"/>
            <a:ext cx="2895600" cy="457200"/>
          </a:xfrm>
          <a:prstGeom prst="rect">
            <a:avLst/>
          </a:prstGeom>
          <a:extLst/>
        </p:spPr>
        <p:txBody>
          <a:bodyPr vert="horz" wrap="square" lIns="91440" tIns="45720" rIns="91440" bIns="45720" numCol="1" anchor="t" anchorCtr="0" compatLnSpc="1">
            <a:prstTxWarp prst="textNoShape">
              <a:avLst/>
            </a:prstTxWarp>
          </a:bodyPr>
          <a:lstStyle>
            <a:lvl1pPr eaLnBrk="1" hangingPunct="1">
              <a:defRPr sz="800" b="1">
                <a:solidFill>
                  <a:srgbClr val="FFFFFE"/>
                </a:solidFill>
                <a:latin typeface="Calibri" pitchFamily="34" charset="0"/>
                <a:ea typeface="+mn-ea"/>
                <a:cs typeface="Calibri" pitchFamily="34" charset="0"/>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700237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8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4834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5" name="TextBox 4"/>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1635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1676400"/>
            <a:ext cx="4076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1676400"/>
            <a:ext cx="4076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7115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0426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4" name="TextBox 3"/>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7971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3" name="TextBox 2"/>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Tree>
    <p:extLst>
      <p:ext uri="{BB962C8B-B14F-4D97-AF65-F5344CB8AC3E}">
        <p14:creationId xmlns:p14="http://schemas.microsoft.com/office/powerpoint/2010/main" val="2260187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204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2011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62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83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9489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815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mn-ea"/>
                <a:cs typeface="Arial" pitchFamily="34" charset="0"/>
              </a:defRPr>
            </a:lvl1pPr>
          </a:lstStyle>
          <a:p>
            <a:pPr fontAlgn="base">
              <a:spcBef>
                <a:spcPct val="0"/>
              </a:spcBef>
              <a:spcAft>
                <a:spcPct val="0"/>
              </a:spcAft>
              <a:defRPr/>
            </a:pPr>
            <a:fld id="{D74C8FE1-0F7C-439E-9FB2-6E100CA2FE73}"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353565961"/>
      </p:ext>
    </p:extLst>
  </p:cSld>
  <p:clrMapOvr>
    <a:masterClrMapping/>
  </p:clrMapOvr>
  <p:transition xmlns:p14="http://schemas.microsoft.com/office/powerpoint/2010/mai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2286000"/>
            <a:ext cx="5791200" cy="1981200"/>
          </a:xfrm>
          <a:extLst/>
        </p:spPr>
        <p:txBody>
          <a:bodyPr anchor="ctr"/>
          <a:lstStyle>
            <a:lvl1pPr algn="ctr">
              <a:defRPr sz="1600">
                <a:solidFill>
                  <a:srgbClr val="0356A4"/>
                </a:solidFill>
                <a:latin typeface="Arial-BoldMT" pitchFamily="16" charset="0"/>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828800" y="4419600"/>
            <a:ext cx="5791200" cy="1295400"/>
          </a:xfrm>
          <a:extLst/>
        </p:spPr>
        <p:txBody>
          <a:bodyPr/>
          <a:lstStyle>
            <a:lvl1pPr marL="0" indent="0" algn="ctr">
              <a:buFont typeface="Times" pitchFamily="16" charset="0"/>
              <a:buNone/>
              <a:defRPr sz="1800"/>
            </a:lvl1pPr>
          </a:lstStyle>
          <a:p>
            <a:pPr lvl="0"/>
            <a:r>
              <a:rPr lang="en-US" noProof="0" smtClean="0"/>
              <a:t>Click to edit Master subtitle style</a:t>
            </a:r>
          </a:p>
        </p:txBody>
      </p:sp>
      <p:sp>
        <p:nvSpPr>
          <p:cNvPr id="4" name="Rectangle 5"/>
          <p:cNvSpPr>
            <a:spLocks noGrp="1" noChangeArrowheads="1"/>
          </p:cNvSpPr>
          <p:nvPr>
            <p:ph type="ftr" sz="quarter" idx="10"/>
          </p:nvPr>
        </p:nvSpPr>
        <p:spPr bwMode="auto">
          <a:xfrm>
            <a:off x="533400" y="6400800"/>
            <a:ext cx="2895600" cy="457200"/>
          </a:xfrm>
          <a:prstGeom prst="rect">
            <a:avLst/>
          </a:prstGeom>
          <a:extLst/>
        </p:spPr>
        <p:txBody>
          <a:bodyPr vert="horz" wrap="square" lIns="91440" tIns="45720" rIns="91440" bIns="45720" numCol="1" anchor="t" anchorCtr="0" compatLnSpc="1">
            <a:prstTxWarp prst="textNoShape">
              <a:avLst/>
            </a:prstTxWarp>
          </a:bodyPr>
          <a:lstStyle>
            <a:lvl1pPr eaLnBrk="1" hangingPunct="1">
              <a:defRPr sz="800" b="1">
                <a:solidFill>
                  <a:srgbClr val="FFFFFE"/>
                </a:solidFill>
                <a:latin typeface="Arial" pitchFamily="34" charset="0"/>
                <a:ea typeface="+mn-ea"/>
                <a:cs typeface="Arial" pitchFamily="34"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637581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41218183-8D0D-4589-A6C0-03806F8B16B3}"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259207202"/>
      </p:ext>
    </p:extLst>
  </p:cSld>
  <p:clrMapOvr>
    <a:masterClrMapping/>
  </p:clrMapOvr>
  <p:transition xmlns:p14="http://schemas.microsoft.com/office/powerpoint/2010/mai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CED91C0F-C6A1-4D06-A5AB-8D76F71E802C}"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5172877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682957FA-AD0A-48E4-9369-B459011DA1B7}"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9263856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252ADC97-FFA6-4D66-8A8E-FE77F50D7C4A}"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848976217"/>
      </p:ext>
    </p:extLst>
  </p:cSld>
  <p:clrMapOvr>
    <a:masterClrMapping/>
  </p:clrMapOvr>
  <p:transition xmlns:p14="http://schemas.microsoft.com/office/powerpoint/2010/mai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65FEEE68-AFE5-43EF-8DC9-5E53B49892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248944882"/>
      </p:ext>
    </p:extLst>
  </p:cSld>
  <p:clrMapOvr>
    <a:masterClrMapping/>
  </p:clrMapOvr>
  <p:transition xmlns:p14="http://schemas.microsoft.com/office/powerpoint/2010/mai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1BA38180-E897-4250-8238-B68FEEF3F34D}"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45893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46591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2DDB64BE-DB37-4EBF-A95B-4A4BC7A80829}"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0761909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D20FED3E-FA47-4E9A-827F-653E97739A2D}"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969025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BA582102-907D-4DF3-A972-2A7598EBED38}"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5624089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76669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8683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35807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5029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30321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6561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684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10408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3097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9536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2442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0"/>
            <a:ext cx="609600" cy="3651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BAB86BBF-3A3E-4658-AEE0-F3028C2F34F6}"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2307892151"/>
      </p:ext>
    </p:extLst>
  </p:cSld>
  <p:clrMapOvr>
    <a:masterClrMapping/>
  </p:clrMapOvr>
  <p:transition xmlns:p14="http://schemas.microsoft.com/office/powerpoint/2010/mai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0"/>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B3AE978D-84BF-4BCA-A33A-CA0F34EE8E42}"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577238316"/>
      </p:ext>
    </p:extLst>
  </p:cSld>
  <p:clrMapOvr>
    <a:masterClrMapping/>
  </p:clrMapOvr>
  <p:transition xmlns:p14="http://schemas.microsoft.com/office/powerpoint/2010/mai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0"/>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4A117BC8-A8A2-4121-A85C-961A59B0F000}"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248011519"/>
      </p:ext>
    </p:extLst>
  </p:cSld>
  <p:clrMapOvr>
    <a:masterClrMapping/>
  </p:clrMapOvr>
  <p:transition xmlns:p14="http://schemas.microsoft.com/office/powerpoint/2010/mai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2EFBD61-3D12-4694-8B8A-ECFD3BCCD865}" type="datetime1">
              <a:rPr lang="en-US" smtClean="0">
                <a:solidFill>
                  <a:prstClr val="black">
                    <a:tint val="75000"/>
                  </a:prstClr>
                </a:solidFill>
              </a:rPr>
              <a:t>12/3/14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Title 1"/>
          <p:cNvSpPr txBox="1">
            <a:spLocks/>
          </p:cNvSpPr>
          <p:nvPr userDrawn="1"/>
        </p:nvSpPr>
        <p:spPr>
          <a:xfrm>
            <a:off x="0" y="6074903"/>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9" name="Picture 5" descr="C:\Documents and Settings\ekim\My Documents\Logo\logo 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1" y="5797551"/>
            <a:ext cx="1060451" cy="106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81B8832-F33E-4FC4-846F-E242BAE25C8D}" type="datetime1">
              <a:rPr lang="en-US" smtClean="0"/>
              <a:t>12/3/14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7" name="Title 1"/>
          <p:cNvSpPr txBox="1">
            <a:spLocks/>
          </p:cNvSpPr>
          <p:nvPr userDrawn="1"/>
        </p:nvSpPr>
        <p:spPr>
          <a:xfrm>
            <a:off x="0" y="6074903"/>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8" name="Picture 5" descr="C:\Documents and Settings\ekim\My Documents\Logo\logo 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1" y="5797551"/>
            <a:ext cx="1060451" cy="10604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flipH="1">
            <a:off x="76200" y="1447800"/>
            <a:ext cx="8991600" cy="0"/>
          </a:xfrm>
          <a:prstGeom prst="line">
            <a:avLst/>
          </a:prstGeom>
          <a:ln w="41275">
            <a:solidFill>
              <a:srgbClr val="6A184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B385921-A91A-409C-921C-0E0EC1E750EC}" type="datetime2">
              <a:rPr lang="en-US" smtClean="0"/>
              <a:t>Wednesday, December 3, 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32EB2-0AA8-4B3A-8418-515405C711F7}" type="datetime1">
              <a:rPr lang="en-US" smtClean="0">
                <a:solidFill>
                  <a:prstClr val="black">
                    <a:tint val="75000"/>
                  </a:prstClr>
                </a:solidFill>
              </a:rPr>
              <a:t>12/3/14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92439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36407DB-29E9-45B5-82DB-74489CE2630B}" type="datetime1">
              <a:rPr lang="en-US" smtClean="0">
                <a:solidFill>
                  <a:prstClr val="black">
                    <a:tint val="75000"/>
                  </a:prstClr>
                </a:solidFill>
              </a:rPr>
              <a:t>12/3/14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680972-1CC9-47BF-BFCD-DB174F5B56D9}" type="datetime1">
              <a:rPr lang="en-US" smtClean="0">
                <a:solidFill>
                  <a:prstClr val="black">
                    <a:tint val="75000"/>
                  </a:prstClr>
                </a:solidFill>
              </a:rPr>
              <a:t>12/3/14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F6982F-4343-4B26-AA37-76348D235E2A}" type="datetime1">
              <a:rPr lang="en-US" smtClean="0">
                <a:solidFill>
                  <a:prstClr val="black">
                    <a:tint val="75000"/>
                  </a:prstClr>
                </a:solidFill>
              </a:rPr>
              <a:t>12/3/14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7249-79EE-4896-8ED1-309F6C88883D}" type="datetime1">
              <a:rPr lang="en-US" smtClean="0">
                <a:solidFill>
                  <a:prstClr val="black">
                    <a:tint val="75000"/>
                  </a:prstClr>
                </a:solidFill>
              </a:rPr>
              <a:t>12/3/14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70082-D68F-4341-9B02-651E2309A723}" type="datetime1">
              <a:rPr lang="en-US" smtClean="0">
                <a:solidFill>
                  <a:prstClr val="black">
                    <a:tint val="75000"/>
                  </a:prstClr>
                </a:solidFill>
              </a:rPr>
              <a:t>12/3/14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BEC98-00FC-4829-BFB1-F83D869C6B05}" type="datetime1">
              <a:rPr lang="en-US" smtClean="0">
                <a:solidFill>
                  <a:prstClr val="black">
                    <a:tint val="75000"/>
                  </a:prstClr>
                </a:solidFill>
              </a:rPr>
              <a:t>12/3/14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77B312A-051D-4C79-91BC-22EA6FDF6192}" type="datetime1">
              <a:rPr lang="en-US" smtClean="0">
                <a:solidFill>
                  <a:prstClr val="black">
                    <a:tint val="75000"/>
                  </a:prstClr>
                </a:solidFill>
              </a:rPr>
              <a:t>12/3/14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956653A-FF97-404C-84DD-3C10E8F1ABCC}" type="datetime1">
              <a:rPr lang="en-US" smtClean="0">
                <a:solidFill>
                  <a:prstClr val="black">
                    <a:tint val="75000"/>
                  </a:prstClr>
                </a:solidFill>
              </a:rPr>
              <a:t>12/3/14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txBox="1">
            <a:spLocks/>
          </p:cNvSpPr>
          <p:nvPr userDrawn="1"/>
        </p:nvSpPr>
        <p:spPr>
          <a:xfrm>
            <a:off x="0" y="6074903"/>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10" name="Picture 5" descr="C:\Documents and Settings\ekim\My Documents\Logo\logo 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1" y="5797551"/>
            <a:ext cx="1060451" cy="106045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H="1">
            <a:off x="76200" y="1447800"/>
            <a:ext cx="8991600" cy="0"/>
          </a:xfrm>
          <a:prstGeom prst="line">
            <a:avLst/>
          </a:prstGeom>
          <a:ln w="41275">
            <a:solidFill>
              <a:srgbClr val="6A18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69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a:off x="0" y="0"/>
            <a:ext cx="9144000" cy="15332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14" name="Shape 14"/>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8459865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20" Type="http://schemas.openxmlformats.org/officeDocument/2006/relationships/slideLayout" Target="../slideLayouts/slideLayout33.xml"/><Relationship Id="rId21" Type="http://schemas.openxmlformats.org/officeDocument/2006/relationships/slideLayout" Target="../slideLayouts/slideLayout34.xml"/><Relationship Id="rId22" Type="http://schemas.openxmlformats.org/officeDocument/2006/relationships/slideLayout" Target="../slideLayouts/slideLayout35.xml"/><Relationship Id="rId23" Type="http://schemas.openxmlformats.org/officeDocument/2006/relationships/slideLayout" Target="../slideLayouts/slideLayout36.xml"/><Relationship Id="rId24" Type="http://schemas.openxmlformats.org/officeDocument/2006/relationships/slideLayout" Target="../slideLayouts/slideLayout37.xml"/><Relationship Id="rId25" Type="http://schemas.openxmlformats.org/officeDocument/2006/relationships/theme" Target="../theme/theme2.xml"/><Relationship Id="rId26" Type="http://schemas.openxmlformats.org/officeDocument/2006/relationships/image" Target="../media/image2.jpeg"/><Relationship Id="rId27" Type="http://schemas.openxmlformats.org/officeDocument/2006/relationships/image" Target="../media/image3.jpeg"/><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slideLayout" Target="../slideLayouts/slideLayout31.xml"/><Relationship Id="rId19" Type="http://schemas.openxmlformats.org/officeDocument/2006/relationships/slideLayout" Target="../slideLayouts/slideLayout3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theme" Target="../theme/theme3.xml"/><Relationship Id="rId15" Type="http://schemas.openxmlformats.org/officeDocument/2006/relationships/image" Target="../media/image1.jpe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9.xml"/><Relationship Id="rId20" Type="http://schemas.openxmlformats.org/officeDocument/2006/relationships/slideLayout" Target="../slideLayouts/slideLayout70.xml"/><Relationship Id="rId21" Type="http://schemas.openxmlformats.org/officeDocument/2006/relationships/slideLayout" Target="../slideLayouts/slideLayout71.xml"/><Relationship Id="rId22" Type="http://schemas.openxmlformats.org/officeDocument/2006/relationships/slideLayout" Target="../slideLayouts/slideLayout72.xml"/><Relationship Id="rId23" Type="http://schemas.openxmlformats.org/officeDocument/2006/relationships/theme" Target="../theme/theme4.xml"/><Relationship Id="rId24" Type="http://schemas.openxmlformats.org/officeDocument/2006/relationships/image" Target="../media/image2.jpeg"/><Relationship Id="rId25" Type="http://schemas.openxmlformats.org/officeDocument/2006/relationships/image" Target="../media/image3.jpeg"/><Relationship Id="rId10" Type="http://schemas.openxmlformats.org/officeDocument/2006/relationships/slideLayout" Target="../slideLayouts/slideLayout60.xml"/><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slideLayout" Target="../slideLayouts/slideLayout64.xml"/><Relationship Id="rId15" Type="http://schemas.openxmlformats.org/officeDocument/2006/relationships/slideLayout" Target="../slideLayouts/slideLayout65.xml"/><Relationship Id="rId16" Type="http://schemas.openxmlformats.org/officeDocument/2006/relationships/slideLayout" Target="../slideLayouts/slideLayout66.xml"/><Relationship Id="rId17" Type="http://schemas.openxmlformats.org/officeDocument/2006/relationships/slideLayout" Target="../slideLayouts/slideLayout67.xml"/><Relationship Id="rId18" Type="http://schemas.openxmlformats.org/officeDocument/2006/relationships/slideLayout" Target="../slideLayouts/slideLayout68.xml"/><Relationship Id="rId19" Type="http://schemas.openxmlformats.org/officeDocument/2006/relationships/slideLayout" Target="../slideLayouts/slideLayout69.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slideLayout" Target="../slideLayouts/slideLayout85.xml"/><Relationship Id="rId14" Type="http://schemas.openxmlformats.org/officeDocument/2006/relationships/theme" Target="../theme/theme5.xml"/><Relationship Id="rId15" Type="http://schemas.openxmlformats.org/officeDocument/2006/relationships/image" Target="../media/image1.jpeg"/><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slideLayout" Target="../slideLayouts/slideLayout99.xml"/><Relationship Id="rId15" Type="http://schemas.openxmlformats.org/officeDocument/2006/relationships/theme" Target="../theme/theme6.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629400"/>
            <a:ext cx="9144000" cy="2286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sp>
        <p:nvSpPr>
          <p:cNvPr id="3075"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381000" y="16764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12"/>
          <p:cNvSpPr>
            <a:spLocks noChangeArrowheads="1"/>
          </p:cNvSpPr>
          <p:nvPr/>
        </p:nvSpPr>
        <p:spPr bwMode="auto">
          <a:xfrm>
            <a:off x="533400" y="6629400"/>
            <a:ext cx="449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              </a:t>
            </a: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3049962580"/>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6"/>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220200" cy="762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pic>
        <p:nvPicPr>
          <p:cNvPr id="1027" name="Picture 9" descr="Logo_LSI_tagline_rgb"/>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629400" y="228600"/>
            <a:ext cx="228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2"/>
          <p:cNvSpPr>
            <a:spLocks noGrp="1" noChangeArrowheads="1"/>
          </p:cNvSpPr>
          <p:nvPr>
            <p:ph type="title"/>
          </p:nvPr>
        </p:nvSpPr>
        <p:spPr bwMode="auto">
          <a:xfrm>
            <a:off x="304800" y="228600"/>
            <a:ext cx="609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1000" y="2286000"/>
            <a:ext cx="830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12"/>
          <p:cNvSpPr>
            <a:spLocks noChangeArrowheads="1"/>
          </p:cNvSpPr>
          <p:nvPr/>
        </p:nvSpPr>
        <p:spPr bwMode="auto">
          <a:xfrm>
            <a:off x="5334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a:t>
            </a:r>
          </a:p>
          <a:p>
            <a:pPr fontAlgn="base">
              <a:spcBef>
                <a:spcPct val="0"/>
              </a:spcBef>
              <a:spcAft>
                <a:spcPct val="0"/>
              </a:spcAft>
            </a:pP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1001927620"/>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629400"/>
            <a:ext cx="9144000" cy="2286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sp>
        <p:nvSpPr>
          <p:cNvPr id="3075"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381000" y="16764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12"/>
          <p:cNvSpPr>
            <a:spLocks noChangeArrowheads="1"/>
          </p:cNvSpPr>
          <p:nvPr/>
        </p:nvSpPr>
        <p:spPr bwMode="auto">
          <a:xfrm>
            <a:off x="533400" y="6629400"/>
            <a:ext cx="449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              </a:t>
            </a: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775671552"/>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220200" cy="762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pic>
        <p:nvPicPr>
          <p:cNvPr id="2051" name="Picture 9" descr="Logo_LSI_tagline_rgb"/>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629400" y="228600"/>
            <a:ext cx="228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12"/>
          <p:cNvSpPr>
            <a:spLocks noChangeShapeType="1"/>
          </p:cNvSpPr>
          <p:nvPr/>
        </p:nvSpPr>
        <p:spPr bwMode="auto">
          <a:xfrm>
            <a:off x="76200" y="1219200"/>
            <a:ext cx="9144000" cy="0"/>
          </a:xfrm>
          <a:prstGeom prst="line">
            <a:avLst/>
          </a:prstGeom>
          <a:noFill/>
          <a:ln w="9525">
            <a:solidFill>
              <a:srgbClr val="0356A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prstClr val="white"/>
              </a:solidFill>
              <a:latin typeface="Arial" pitchFamily="34" charset="0"/>
              <a:ea typeface="MS PGothic" pitchFamily="34" charset="-128"/>
            </a:endParaRPr>
          </a:p>
        </p:txBody>
      </p:sp>
      <p:sp>
        <p:nvSpPr>
          <p:cNvPr id="2053"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4" name="Rectangle 3"/>
          <p:cNvSpPr>
            <a:spLocks noGrp="1" noChangeArrowheads="1"/>
          </p:cNvSpPr>
          <p:nvPr>
            <p:ph type="body" idx="1"/>
          </p:nvPr>
        </p:nvSpPr>
        <p:spPr bwMode="auto">
          <a:xfrm>
            <a:off x="381000" y="16764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12"/>
          <p:cNvSpPr>
            <a:spLocks noChangeArrowheads="1"/>
          </p:cNvSpPr>
          <p:nvPr/>
        </p:nvSpPr>
        <p:spPr bwMode="auto">
          <a:xfrm>
            <a:off x="5334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a:t>
            </a:r>
          </a:p>
          <a:p>
            <a:pPr fontAlgn="base">
              <a:spcBef>
                <a:spcPct val="0"/>
              </a:spcBef>
              <a:spcAft>
                <a:spcPct val="0"/>
              </a:spcAft>
            </a:pP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499303465"/>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629400"/>
            <a:ext cx="9144000" cy="2286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sp>
        <p:nvSpPr>
          <p:cNvPr id="3075"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381000" y="16764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12"/>
          <p:cNvSpPr>
            <a:spLocks noChangeArrowheads="1"/>
          </p:cNvSpPr>
          <p:nvPr/>
        </p:nvSpPr>
        <p:spPr bwMode="auto">
          <a:xfrm>
            <a:off x="533400" y="6629400"/>
            <a:ext cx="449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              </a:t>
            </a: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3130795657"/>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12/3/14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3662" r:id="rId13"/>
    <p:sldLayoutId id="2147484100" r:id="rId14"/>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xml"/><Relationship Id="rId3" Type="http://schemas.openxmlformats.org/officeDocument/2006/relationships/hyperlink" Target="http://www.nj.gov/education/AchieveNJ/"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99.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noAutofit/>
          </a:bodyPr>
          <a:lstStyle/>
          <a:p>
            <a:pPr algn="ctr"/>
            <a:r>
              <a:rPr lang="en-US" sz="4400" dirty="0" smtClean="0">
                <a:solidFill>
                  <a:schemeClr val="tx1"/>
                </a:solidFill>
              </a:rPr>
              <a:t>DEAC Meeting Agenda: 12.4.14 </a:t>
            </a:r>
            <a:endParaRPr lang="en-US" sz="4400" dirty="0">
              <a:solidFill>
                <a:schemeClr val="tx1"/>
              </a:solidFill>
            </a:endParaRPr>
          </a:p>
        </p:txBody>
      </p:sp>
      <p:sp>
        <p:nvSpPr>
          <p:cNvPr id="3" name="Content Placeholder 2"/>
          <p:cNvSpPr>
            <a:spLocks noGrp="1"/>
          </p:cNvSpPr>
          <p:nvPr>
            <p:ph idx="1"/>
          </p:nvPr>
        </p:nvSpPr>
        <p:spPr>
          <a:xfrm>
            <a:off x="609600" y="1524000"/>
            <a:ext cx="8001000" cy="4419600"/>
          </a:xfrm>
        </p:spPr>
        <p:txBody>
          <a:bodyPr>
            <a:normAutofit/>
          </a:bodyPr>
          <a:lstStyle/>
          <a:p>
            <a:pPr marL="68580" indent="0">
              <a:buNone/>
            </a:pPr>
            <a:r>
              <a:rPr lang="en-US" sz="3600" dirty="0"/>
              <a:t>1. </a:t>
            </a:r>
            <a:r>
              <a:rPr lang="en-US" sz="3600" b="1" dirty="0"/>
              <a:t>AchieveNJ </a:t>
            </a:r>
            <a:r>
              <a:rPr lang="en-US" b="1" dirty="0" smtClean="0"/>
              <a:t>( </a:t>
            </a:r>
            <a:r>
              <a:rPr lang="en-US" sz="1600" b="1" dirty="0" smtClean="0">
                <a:hlinkClick r:id="rId3"/>
              </a:rPr>
              <a:t>http</a:t>
            </a:r>
            <a:r>
              <a:rPr lang="en-US" sz="1600" b="1" dirty="0">
                <a:hlinkClick r:id="rId3"/>
              </a:rPr>
              <a:t>://www.nj.gov/education/AchieveNJ</a:t>
            </a:r>
            <a:r>
              <a:rPr lang="en-US" sz="1600" b="1" dirty="0" smtClean="0">
                <a:hlinkClick r:id="rId3"/>
              </a:rPr>
              <a:t>/</a:t>
            </a:r>
            <a:r>
              <a:rPr lang="en-US" sz="1600" b="1" dirty="0" smtClean="0"/>
              <a:t> )</a:t>
            </a:r>
            <a:r>
              <a:rPr lang="en-US" dirty="0"/>
              <a:t> </a:t>
            </a:r>
          </a:p>
          <a:p>
            <a:pPr marL="68580" indent="0">
              <a:buNone/>
            </a:pPr>
            <a:r>
              <a:rPr lang="en-US" sz="3600" dirty="0" smtClean="0"/>
              <a:t>2. </a:t>
            </a:r>
            <a:r>
              <a:rPr lang="en-US" sz="3600" b="1" dirty="0" smtClean="0"/>
              <a:t>PARCC Resources </a:t>
            </a:r>
          </a:p>
          <a:p>
            <a:pPr marL="68580" indent="0">
              <a:buNone/>
            </a:pPr>
            <a:r>
              <a:rPr lang="en-US" sz="3600" dirty="0" smtClean="0"/>
              <a:t>3. </a:t>
            </a:r>
            <a:r>
              <a:rPr lang="en-US" sz="3600" b="1" dirty="0" smtClean="0"/>
              <a:t>Professional Learning</a:t>
            </a:r>
          </a:p>
          <a:p>
            <a:pPr marL="68580" indent="0">
              <a:buNone/>
            </a:pPr>
            <a:r>
              <a:rPr lang="en-US" sz="3600" dirty="0" smtClean="0"/>
              <a:t>4. </a:t>
            </a:r>
            <a:r>
              <a:rPr lang="en-US" sz="3600" b="1" dirty="0" smtClean="0"/>
              <a:t>ScIP</a:t>
            </a:r>
            <a:r>
              <a:rPr lang="en-US" sz="3600" b="1" dirty="0"/>
              <a:t> </a:t>
            </a:r>
            <a:r>
              <a:rPr lang="en-US" sz="3600" b="1" dirty="0" smtClean="0"/>
              <a:t>Check-In</a:t>
            </a:r>
          </a:p>
        </p:txBody>
      </p:sp>
    </p:spTree>
    <p:extLst>
      <p:ext uri="{BB962C8B-B14F-4D97-AF65-F5344CB8AC3E}">
        <p14:creationId xmlns:p14="http://schemas.microsoft.com/office/powerpoint/2010/main" val="40158175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lgn="ctr">
              <a:spcBef>
                <a:spcPts val="0"/>
              </a:spcBef>
              <a:buNone/>
            </a:pPr>
            <a:r>
              <a:rPr lang="en" sz="4000" dirty="0">
                <a:solidFill>
                  <a:srgbClr val="FFFFFF"/>
                </a:solidFill>
              </a:rPr>
              <a:t>Assessment Practices </a:t>
            </a:r>
            <a:r>
              <a:rPr lang="en-US" sz="4000" dirty="0">
                <a:solidFill>
                  <a:srgbClr val="FFFFFF"/>
                </a:solidFill>
              </a:rPr>
              <a:t>&amp;</a:t>
            </a:r>
            <a:r>
              <a:rPr lang="en" sz="4000" dirty="0" smtClean="0">
                <a:solidFill>
                  <a:srgbClr val="FFFFFF"/>
                </a:solidFill>
              </a:rPr>
              <a:t> </a:t>
            </a:r>
            <a:r>
              <a:rPr lang="en" sz="4000" dirty="0">
                <a:solidFill>
                  <a:srgbClr val="FFFFFF"/>
                </a:solidFill>
              </a:rPr>
              <a:t>Shifts</a:t>
            </a:r>
          </a:p>
        </p:txBody>
      </p:sp>
      <p:sp>
        <p:nvSpPr>
          <p:cNvPr id="95" name="Shape 95"/>
          <p:cNvSpPr txBox="1">
            <a:spLocks noGrp="1"/>
          </p:cNvSpPr>
          <p:nvPr>
            <p:ph type="body" idx="1"/>
          </p:nvPr>
        </p:nvSpPr>
        <p:spPr>
          <a:xfrm>
            <a:off x="457200" y="1600201"/>
            <a:ext cx="8229600" cy="5181599"/>
          </a:xfrm>
          <a:prstGeom prst="rect">
            <a:avLst/>
          </a:prstGeom>
        </p:spPr>
        <p:txBody>
          <a:bodyPr lIns="91425" tIns="91425" rIns="91425" bIns="91425" anchor="t" anchorCtr="0">
            <a:noAutofit/>
          </a:bodyPr>
          <a:lstStyle/>
          <a:p>
            <a:pPr lvl="0" rtl="0">
              <a:lnSpc>
                <a:spcPct val="115000"/>
              </a:lnSpc>
              <a:spcBef>
                <a:spcPts val="0"/>
              </a:spcBef>
              <a:buNone/>
            </a:pPr>
            <a:r>
              <a:rPr lang="en" sz="1800" b="1" dirty="0"/>
              <a:t>The best way to prepare students for the future is to focus on the present in a way that enables students to deal with problems that have more than one correct answer</a:t>
            </a:r>
            <a:r>
              <a:rPr lang="en" sz="1800" i="1" dirty="0"/>
              <a:t>. </a:t>
            </a:r>
            <a:r>
              <a:rPr lang="en" sz="1800" i="1" dirty="0" smtClean="0"/>
              <a:t>The </a:t>
            </a:r>
            <a:r>
              <a:rPr lang="en" sz="1800" i="1" dirty="0"/>
              <a:t>problems that matter most cannot be resolved by formula, algorithm, or rule. </a:t>
            </a:r>
            <a:r>
              <a:rPr lang="en" sz="1800" i="1" dirty="0" smtClean="0"/>
              <a:t>They </a:t>
            </a:r>
            <a:r>
              <a:rPr lang="en" sz="1800" i="1" dirty="0"/>
              <a:t>require the exercise of that most exquisite human capacity that we call judgment.  </a:t>
            </a:r>
            <a:r>
              <a:rPr lang="en" sz="1800" i="1" dirty="0" smtClean="0"/>
              <a:t>To </a:t>
            </a:r>
            <a:r>
              <a:rPr lang="en" sz="1800" i="1" dirty="0"/>
              <a:t>cultivate this quality, the curriculum needs to consist of problems that permit judgment. </a:t>
            </a:r>
            <a:r>
              <a:rPr lang="en" sz="1800" i="1" dirty="0" smtClean="0"/>
              <a:t>Such </a:t>
            </a:r>
            <a:r>
              <a:rPr lang="en" sz="1800" i="1" dirty="0"/>
              <a:t>problems require deliberation and yield multiple possible resolutions. Problems of a substantial magnitude usually need to be considered from various angles and can only be temporarily resolved.</a:t>
            </a:r>
            <a:r>
              <a:rPr lang="en" sz="1800" dirty="0"/>
              <a:t> (E. Eisner, 2003)</a:t>
            </a:r>
          </a:p>
          <a:p>
            <a:pPr lvl="0" rtl="0">
              <a:lnSpc>
                <a:spcPct val="115000"/>
              </a:lnSpc>
              <a:spcBef>
                <a:spcPts val="0"/>
              </a:spcBef>
              <a:buNone/>
            </a:pPr>
            <a:endParaRPr sz="1400" dirty="0"/>
          </a:p>
          <a:p>
            <a:pPr lvl="0" rtl="0">
              <a:lnSpc>
                <a:spcPct val="115000"/>
              </a:lnSpc>
              <a:spcBef>
                <a:spcPts val="0"/>
              </a:spcBef>
              <a:buClr>
                <a:schemeClr val="dk1"/>
              </a:buClr>
              <a:buSzPct val="78571"/>
              <a:buFont typeface="Arial"/>
              <a:buNone/>
            </a:pPr>
            <a:r>
              <a:rPr lang="en" sz="1800" b="1" u="sng" dirty="0"/>
              <a:t>Principles of Performance-Based Assessment</a:t>
            </a:r>
          </a:p>
          <a:p>
            <a:pPr marL="457200" lvl="0" indent="-342900" rtl="0">
              <a:spcBef>
                <a:spcPts val="0"/>
              </a:spcBef>
              <a:buClr>
                <a:schemeClr val="dk1"/>
              </a:buClr>
              <a:buSzPct val="100000"/>
              <a:buFont typeface="Arial"/>
              <a:buAutoNum type="romanUcPeriod"/>
            </a:pPr>
            <a:r>
              <a:rPr lang="en" sz="1800" dirty="0"/>
              <a:t>Novel, real-world context</a:t>
            </a:r>
          </a:p>
          <a:p>
            <a:pPr marL="457200" lvl="0" indent="-342900" rtl="0">
              <a:spcBef>
                <a:spcPts val="0"/>
              </a:spcBef>
              <a:buClr>
                <a:schemeClr val="dk1"/>
              </a:buClr>
              <a:buSzPct val="100000"/>
              <a:buFont typeface="Arial"/>
              <a:buAutoNum type="romanUcPeriod"/>
            </a:pPr>
            <a:r>
              <a:rPr lang="en" sz="1800" dirty="0"/>
              <a:t>Development of habits integrating key concepts and skills</a:t>
            </a:r>
          </a:p>
          <a:p>
            <a:pPr marL="457200" lvl="0" indent="-342900" rtl="0">
              <a:spcBef>
                <a:spcPts val="0"/>
              </a:spcBef>
              <a:buClr>
                <a:schemeClr val="dk1"/>
              </a:buClr>
              <a:buSzPct val="100000"/>
              <a:buFont typeface="Arial"/>
              <a:buAutoNum type="romanUcPeriod"/>
            </a:pPr>
            <a:r>
              <a:rPr lang="en" sz="1800" dirty="0"/>
              <a:t>No absolute answers: Multiple approaches</a:t>
            </a:r>
          </a:p>
          <a:p>
            <a:pPr marL="457200" lvl="0" indent="-342900">
              <a:spcBef>
                <a:spcPts val="0"/>
              </a:spcBef>
              <a:buClr>
                <a:schemeClr val="dk1"/>
              </a:buClr>
              <a:buSzPct val="100000"/>
              <a:buFont typeface="Arial"/>
              <a:buAutoNum type="romanUcPeriod"/>
            </a:pPr>
            <a:r>
              <a:rPr lang="en" sz="1800" dirty="0"/>
              <a:t>Production of extended responses</a:t>
            </a:r>
          </a:p>
        </p:txBody>
      </p:sp>
    </p:spTree>
    <p:extLst>
      <p:ext uri="{BB962C8B-B14F-4D97-AF65-F5344CB8AC3E}">
        <p14:creationId xmlns:p14="http://schemas.microsoft.com/office/powerpoint/2010/main" val="3299909559"/>
      </p:ext>
    </p:extLst>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52400" y="274637"/>
            <a:ext cx="8839200" cy="1143200"/>
          </a:xfrm>
          <a:prstGeom prst="rect">
            <a:avLst/>
          </a:prstGeom>
        </p:spPr>
        <p:txBody>
          <a:bodyPr lIns="91425" tIns="91425" rIns="91425" bIns="91425" anchor="b" anchorCtr="0">
            <a:noAutofit/>
          </a:bodyPr>
          <a:lstStyle/>
          <a:p>
            <a:pPr>
              <a:spcBef>
                <a:spcPts val="0"/>
              </a:spcBef>
              <a:buNone/>
            </a:pPr>
            <a:r>
              <a:rPr lang="en" sz="3600" dirty="0">
                <a:solidFill>
                  <a:schemeClr val="bg1"/>
                </a:solidFill>
              </a:rPr>
              <a:t>Shift 1: Get rid of all T/F, fill in blank, and singular </a:t>
            </a:r>
            <a:r>
              <a:rPr lang="en" sz="3600" dirty="0" smtClean="0">
                <a:solidFill>
                  <a:schemeClr val="bg1"/>
                </a:solidFill>
              </a:rPr>
              <a:t>mult</a:t>
            </a:r>
            <a:r>
              <a:rPr lang="en-US" sz="3600" dirty="0" err="1" smtClean="0">
                <a:solidFill>
                  <a:schemeClr val="bg1"/>
                </a:solidFill>
              </a:rPr>
              <a:t>iple</a:t>
            </a:r>
            <a:r>
              <a:rPr lang="en" sz="3600" dirty="0" smtClean="0">
                <a:solidFill>
                  <a:schemeClr val="bg1"/>
                </a:solidFill>
              </a:rPr>
              <a:t> </a:t>
            </a:r>
            <a:r>
              <a:rPr lang="en" sz="3600" dirty="0">
                <a:solidFill>
                  <a:schemeClr val="bg1"/>
                </a:solidFill>
              </a:rPr>
              <a:t>choice questions.</a:t>
            </a:r>
          </a:p>
        </p:txBody>
      </p:sp>
      <p:sp>
        <p:nvSpPr>
          <p:cNvPr id="126" name="Shape 126"/>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a:spcBef>
                <a:spcPts val="0"/>
              </a:spcBef>
              <a:buNone/>
            </a:pPr>
            <a:r>
              <a:rPr lang="en" dirty="0"/>
              <a:t> </a:t>
            </a:r>
          </a:p>
        </p:txBody>
      </p:sp>
      <p:pic>
        <p:nvPicPr>
          <p:cNvPr id="127" name="Shape 127"/>
          <p:cNvPicPr preferRelativeResize="0"/>
          <p:nvPr/>
        </p:nvPicPr>
        <p:blipFill>
          <a:blip r:embed="rId3">
            <a:alphaModFix/>
          </a:blip>
          <a:stretch>
            <a:fillRect/>
          </a:stretch>
        </p:blipFill>
        <p:spPr>
          <a:xfrm>
            <a:off x="1935099" y="1709899"/>
            <a:ext cx="5150679" cy="4967599"/>
          </a:xfrm>
          <a:prstGeom prst="rect">
            <a:avLst/>
          </a:prstGeom>
          <a:noFill/>
          <a:ln>
            <a:noFill/>
          </a:ln>
        </p:spPr>
      </p:pic>
    </p:spTree>
    <p:extLst>
      <p:ext uri="{BB962C8B-B14F-4D97-AF65-F5344CB8AC3E}">
        <p14:creationId xmlns:p14="http://schemas.microsoft.com/office/powerpoint/2010/main" val="4080147646"/>
      </p:ext>
    </p:extLst>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76200"/>
            <a:ext cx="8229600" cy="1066800"/>
          </a:xfrm>
          <a:prstGeom prst="rect">
            <a:avLst/>
          </a:prstGeom>
        </p:spPr>
        <p:txBody>
          <a:bodyPr lIns="91425" tIns="91425" rIns="91425" bIns="91425" anchor="b" anchorCtr="0">
            <a:noAutofit/>
          </a:bodyPr>
          <a:lstStyle/>
          <a:p>
            <a:pPr>
              <a:spcBef>
                <a:spcPts val="0"/>
              </a:spcBef>
              <a:buNone/>
            </a:pPr>
            <a:r>
              <a:rPr lang="en" sz="3200" dirty="0">
                <a:solidFill>
                  <a:srgbClr val="FFFFFF"/>
                </a:solidFill>
              </a:rPr>
              <a:t>Shift 2:  Two or more pieces of text </a:t>
            </a:r>
            <a:r>
              <a:rPr lang="en" sz="3200" dirty="0" smtClean="0">
                <a:solidFill>
                  <a:srgbClr val="FFFFFF"/>
                </a:solidFill>
              </a:rPr>
              <a:t>to</a:t>
            </a:r>
            <a:r>
              <a:rPr lang="en-US" sz="3200" dirty="0" smtClean="0">
                <a:solidFill>
                  <a:srgbClr val="FFFFFF"/>
                </a:solidFill>
              </a:rPr>
              <a:t> </a:t>
            </a:r>
            <a:r>
              <a:rPr lang="en" sz="3200" dirty="0" smtClean="0">
                <a:solidFill>
                  <a:srgbClr val="FFFFFF"/>
                </a:solidFill>
              </a:rPr>
              <a:t>read </a:t>
            </a:r>
            <a:r>
              <a:rPr lang="en" sz="3200" dirty="0">
                <a:solidFill>
                  <a:srgbClr val="FFFFFF"/>
                </a:solidFill>
              </a:rPr>
              <a:t>to get evidence</a:t>
            </a:r>
          </a:p>
        </p:txBody>
      </p:sp>
      <p:sp>
        <p:nvSpPr>
          <p:cNvPr id="133" name="Shape 133"/>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a:spcBef>
                <a:spcPts val="0"/>
              </a:spcBef>
              <a:buNone/>
            </a:pPr>
            <a:r>
              <a:rPr lang="en"/>
              <a:t> </a:t>
            </a:r>
          </a:p>
        </p:txBody>
      </p:sp>
      <p:pic>
        <p:nvPicPr>
          <p:cNvPr id="134" name="Shape 134"/>
          <p:cNvPicPr preferRelativeResize="0"/>
          <p:nvPr/>
        </p:nvPicPr>
        <p:blipFill>
          <a:blip r:embed="rId3">
            <a:alphaModFix/>
          </a:blip>
          <a:stretch>
            <a:fillRect/>
          </a:stretch>
        </p:blipFill>
        <p:spPr>
          <a:xfrm>
            <a:off x="9729" y="1219200"/>
            <a:ext cx="9144000" cy="5279253"/>
          </a:xfrm>
          <a:prstGeom prst="rect">
            <a:avLst/>
          </a:prstGeom>
          <a:noFill/>
          <a:ln>
            <a:noFill/>
          </a:ln>
        </p:spPr>
      </p:pic>
    </p:spTree>
    <p:extLst>
      <p:ext uri="{BB962C8B-B14F-4D97-AF65-F5344CB8AC3E}">
        <p14:creationId xmlns:p14="http://schemas.microsoft.com/office/powerpoint/2010/main" val="264146525"/>
      </p:ext>
    </p:extLst>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sz="3000" dirty="0">
                <a:solidFill>
                  <a:srgbClr val="FFFFFF"/>
                </a:solidFill>
              </a:rPr>
              <a:t>Shift 3: It is not how you feel.  It is</a:t>
            </a:r>
            <a:r>
              <a:rPr lang="en" dirty="0">
                <a:solidFill>
                  <a:srgbClr val="FFFFFF"/>
                </a:solidFill>
              </a:rPr>
              <a:t> </a:t>
            </a:r>
            <a:r>
              <a:rPr lang="en" sz="3000" dirty="0">
                <a:solidFill>
                  <a:srgbClr val="FFFFFF"/>
                </a:solidFill>
              </a:rPr>
              <a:t>what you can support.  (Claim-Evidence)</a:t>
            </a:r>
          </a:p>
        </p:txBody>
      </p:sp>
      <p:sp>
        <p:nvSpPr>
          <p:cNvPr id="140" name="Shape 140"/>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a:spcBef>
                <a:spcPts val="0"/>
              </a:spcBef>
              <a:buNone/>
            </a:pPr>
            <a:r>
              <a:rPr lang="en"/>
              <a:t> </a:t>
            </a:r>
          </a:p>
        </p:txBody>
      </p:sp>
      <p:pic>
        <p:nvPicPr>
          <p:cNvPr id="141" name="Shape 141"/>
          <p:cNvPicPr preferRelativeResize="0"/>
          <p:nvPr/>
        </p:nvPicPr>
        <p:blipFill>
          <a:blip r:embed="rId3">
            <a:alphaModFix/>
          </a:blip>
          <a:stretch>
            <a:fillRect/>
          </a:stretch>
        </p:blipFill>
        <p:spPr>
          <a:xfrm>
            <a:off x="125874" y="1905001"/>
            <a:ext cx="4120150" cy="4332034"/>
          </a:xfrm>
          <a:prstGeom prst="rect">
            <a:avLst/>
          </a:prstGeom>
          <a:noFill/>
          <a:ln>
            <a:noFill/>
          </a:ln>
        </p:spPr>
      </p:pic>
      <p:pic>
        <p:nvPicPr>
          <p:cNvPr id="142" name="Shape 142"/>
          <p:cNvPicPr preferRelativeResize="0"/>
          <p:nvPr/>
        </p:nvPicPr>
        <p:blipFill>
          <a:blip r:embed="rId4">
            <a:alphaModFix/>
          </a:blip>
          <a:stretch>
            <a:fillRect/>
          </a:stretch>
        </p:blipFill>
        <p:spPr>
          <a:xfrm>
            <a:off x="4800600" y="1905000"/>
            <a:ext cx="4048675" cy="4343400"/>
          </a:xfrm>
          <a:prstGeom prst="rect">
            <a:avLst/>
          </a:prstGeom>
          <a:noFill/>
          <a:ln>
            <a:noFill/>
          </a:ln>
        </p:spPr>
      </p:pic>
    </p:spTree>
    <p:extLst>
      <p:ext uri="{BB962C8B-B14F-4D97-AF65-F5344CB8AC3E}">
        <p14:creationId xmlns:p14="http://schemas.microsoft.com/office/powerpoint/2010/main" val="411820354"/>
      </p:ext>
    </p:extLst>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dirty="0">
                <a:solidFill>
                  <a:srgbClr val="FFFFFF"/>
                </a:solidFill>
              </a:rPr>
              <a:t>Other shifts to consider:</a:t>
            </a:r>
          </a:p>
        </p:txBody>
      </p:sp>
      <p:sp>
        <p:nvSpPr>
          <p:cNvPr id="148" name="Shape 148"/>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2800" dirty="0"/>
              <a:t>Read items 30-60 years old</a:t>
            </a:r>
          </a:p>
          <a:p>
            <a:pPr marL="457200" lvl="0" indent="-419100" rtl="0">
              <a:spcBef>
                <a:spcPts val="0"/>
              </a:spcBef>
              <a:buClr>
                <a:schemeClr val="dk1"/>
              </a:buClr>
              <a:buSzPct val="100000"/>
              <a:buFont typeface="Arial"/>
              <a:buChar char="●"/>
            </a:pPr>
            <a:r>
              <a:rPr lang="en" sz="2800" dirty="0"/>
              <a:t>Get practice for students to </a:t>
            </a:r>
            <a:r>
              <a:rPr lang="en" sz="2800" i="1" dirty="0"/>
              <a:t>read</a:t>
            </a:r>
            <a:r>
              <a:rPr lang="en" sz="2800" dirty="0"/>
              <a:t> and </a:t>
            </a:r>
            <a:r>
              <a:rPr lang="en" sz="2800" i="1" dirty="0"/>
              <a:t>answer</a:t>
            </a:r>
            <a:r>
              <a:rPr lang="en" sz="2800" dirty="0"/>
              <a:t> online.  (i.e. Google Docs)</a:t>
            </a:r>
          </a:p>
          <a:p>
            <a:pPr marL="457200" lvl="0" indent="-419100" rtl="0">
              <a:spcBef>
                <a:spcPts val="0"/>
              </a:spcBef>
              <a:buClr>
                <a:schemeClr val="dk1"/>
              </a:buClr>
              <a:buSzPct val="100000"/>
              <a:buFont typeface="Arial"/>
              <a:buChar char="●"/>
            </a:pPr>
            <a:r>
              <a:rPr lang="en" sz="2800" dirty="0"/>
              <a:t>Do more with less.  (Work on skills of persistence, grit)</a:t>
            </a:r>
          </a:p>
          <a:p>
            <a:pPr marL="457200" lvl="0" indent="-419100">
              <a:spcBef>
                <a:spcPts val="0"/>
              </a:spcBef>
              <a:buClr>
                <a:schemeClr val="dk1"/>
              </a:buClr>
              <a:buSzPct val="100000"/>
              <a:buFont typeface="Arial"/>
              <a:buChar char="●"/>
            </a:pPr>
            <a:r>
              <a:rPr lang="en" sz="2800" dirty="0"/>
              <a:t>Have teachers show standards linked to </a:t>
            </a:r>
            <a:r>
              <a:rPr lang="en" sz="2800" dirty="0" smtClean="0"/>
              <a:t>assessments</a:t>
            </a:r>
            <a:endParaRPr lang="en-US" sz="2800" dirty="0" smtClean="0"/>
          </a:p>
          <a:p>
            <a:pPr marL="457200" lvl="0" indent="-419100">
              <a:buClr>
                <a:schemeClr val="dk1"/>
              </a:buClr>
              <a:buSzPct val="100000"/>
              <a:buFont typeface="Arial"/>
              <a:buChar char="●"/>
            </a:pPr>
            <a:r>
              <a:rPr lang="en" sz="2800" dirty="0"/>
              <a:t>Math: Shift to more than one answer...and it is more than </a:t>
            </a:r>
            <a:r>
              <a:rPr lang="en" sz="2800" dirty="0" smtClean="0"/>
              <a:t>formulas</a:t>
            </a:r>
            <a:r>
              <a:rPr lang="en-US" sz="2800" dirty="0" smtClean="0"/>
              <a:t>, working with graphics and focus on process, rigor, and complexity! </a:t>
            </a:r>
          </a:p>
          <a:p>
            <a:pPr marL="38100" lvl="0" indent="0">
              <a:buClr>
                <a:schemeClr val="dk1"/>
              </a:buClr>
              <a:buSzPct val="100000"/>
              <a:buNone/>
            </a:pPr>
            <a:endParaRPr lang="en" dirty="0"/>
          </a:p>
        </p:txBody>
      </p:sp>
    </p:spTree>
    <p:extLst>
      <p:ext uri="{BB962C8B-B14F-4D97-AF65-F5344CB8AC3E}">
        <p14:creationId xmlns:p14="http://schemas.microsoft.com/office/powerpoint/2010/main" val="3255143434"/>
      </p:ext>
    </p:extLst>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PARCC Lessons Learned</a:t>
            </a:r>
            <a:endParaRPr lang="en-US" dirty="0">
              <a:solidFill>
                <a:srgbClr val="FFFFFF"/>
              </a:solidFill>
            </a:endParaRPr>
          </a:p>
        </p:txBody>
      </p:sp>
      <p:sp>
        <p:nvSpPr>
          <p:cNvPr id="3" name="Text Placeholder 2"/>
          <p:cNvSpPr>
            <a:spLocks noGrp="1"/>
          </p:cNvSpPr>
          <p:nvPr>
            <p:ph type="body" idx="1"/>
          </p:nvPr>
        </p:nvSpPr>
        <p:spPr>
          <a:xfrm>
            <a:off x="457200" y="1600201"/>
            <a:ext cx="8229600" cy="5105399"/>
          </a:xfrm>
        </p:spPr>
        <p:txBody>
          <a:bodyPr>
            <a:normAutofit fontScale="77500" lnSpcReduction="20000"/>
          </a:bodyPr>
          <a:lstStyle/>
          <a:p>
            <a:r>
              <a:rPr lang="en-US" b="1" dirty="0"/>
              <a:t>Responses from the student surveys administered at the end of the field test begin on page 8. Highlights include</a:t>
            </a:r>
            <a:r>
              <a:rPr lang="en-US" dirty="0"/>
              <a:t>: </a:t>
            </a:r>
          </a:p>
          <a:p>
            <a:pPr lvl="1"/>
            <a:r>
              <a:rPr lang="en-US" sz="2600" dirty="0" smtClean="0"/>
              <a:t>94</a:t>
            </a:r>
            <a:r>
              <a:rPr lang="en-US" sz="2600" dirty="0"/>
              <a:t>% of students either finished the CBT ELA field test very early or on time and 87% did so for mathematics (p. 9). </a:t>
            </a:r>
          </a:p>
          <a:p>
            <a:pPr lvl="1"/>
            <a:r>
              <a:rPr lang="en-US" sz="2600" dirty="0" smtClean="0"/>
              <a:t>Approximately </a:t>
            </a:r>
            <a:r>
              <a:rPr lang="en-US" sz="2600" dirty="0"/>
              <a:t>90% of the students in the PARCC CBT understood the directions read by test administrators (p. 10). </a:t>
            </a:r>
          </a:p>
          <a:p>
            <a:pPr lvl="1"/>
            <a:r>
              <a:rPr lang="en-US" sz="2600" dirty="0" smtClean="0"/>
              <a:t>Students </a:t>
            </a:r>
            <a:r>
              <a:rPr lang="en-US" sz="2600" dirty="0"/>
              <a:t>found the mathematics assessment more challenging than the ELA assessments overall regardless of whether the student took the field test via computer or paper (p. 11). </a:t>
            </a:r>
          </a:p>
          <a:p>
            <a:pPr lvl="1"/>
            <a:r>
              <a:rPr lang="en-US" sz="2600" dirty="0" smtClean="0"/>
              <a:t>Approximately </a:t>
            </a:r>
            <a:r>
              <a:rPr lang="en-US" sz="2600" dirty="0"/>
              <a:t>90% of students who participated in the ELA CBT and 65% of students who participated in the mathematics CBT reported that it was easy to type their answers (p. 15). </a:t>
            </a:r>
            <a:endParaRPr lang="en-US" sz="2600" dirty="0" smtClean="0"/>
          </a:p>
          <a:p>
            <a:pPr lvl="1"/>
            <a:r>
              <a:rPr lang="en-US" sz="2600" dirty="0"/>
              <a:t>Beginning in January 2015, NJDOE will host regional training sessions for test and tech coordinators to review administration manuals. A memo will be released as soon as dates and locations have been finalized. </a:t>
            </a:r>
          </a:p>
          <a:p>
            <a:endParaRPr lang="en-US" dirty="0"/>
          </a:p>
        </p:txBody>
      </p:sp>
    </p:spTree>
    <p:extLst>
      <p:ext uri="{BB962C8B-B14F-4D97-AF65-F5344CB8AC3E}">
        <p14:creationId xmlns:p14="http://schemas.microsoft.com/office/powerpoint/2010/main" val="1575592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81000"/>
            <a:ext cx="8077200" cy="1143000"/>
          </a:xfrm>
        </p:spPr>
        <p:txBody>
          <a:bodyPr>
            <a:normAutofit/>
          </a:bodyPr>
          <a:lstStyle/>
          <a:p>
            <a:r>
              <a:rPr lang="en-US" dirty="0" smtClean="0"/>
              <a:t>Professional Development</a:t>
            </a:r>
            <a:endParaRPr lang="en-US" dirty="0"/>
          </a:p>
        </p:txBody>
      </p:sp>
      <p:sp>
        <p:nvSpPr>
          <p:cNvPr id="3" name="Content Placeholder 2"/>
          <p:cNvSpPr>
            <a:spLocks noGrp="1"/>
          </p:cNvSpPr>
          <p:nvPr>
            <p:ph idx="1"/>
          </p:nvPr>
        </p:nvSpPr>
        <p:spPr>
          <a:xfrm>
            <a:off x="381000" y="1600200"/>
            <a:ext cx="8458200" cy="4495800"/>
          </a:xfrm>
        </p:spPr>
        <p:txBody>
          <a:bodyPr>
            <a:normAutofit/>
          </a:bodyPr>
          <a:lstStyle/>
          <a:p>
            <a:pPr marL="0" indent="0">
              <a:spcBef>
                <a:spcPts val="1200"/>
              </a:spcBef>
              <a:buNone/>
            </a:pPr>
            <a:r>
              <a:rPr lang="en-US" b="1" dirty="0" smtClean="0"/>
              <a:t>PD Feedback </a:t>
            </a:r>
            <a:r>
              <a:rPr lang="en-US" b="1" dirty="0"/>
              <a:t>from staff on PD Days 10.31 and 11.4.14 </a:t>
            </a:r>
            <a:endParaRPr lang="en-US" b="1" dirty="0" smtClean="0"/>
          </a:p>
          <a:p>
            <a:pPr lvl="1">
              <a:spcBef>
                <a:spcPts val="1200"/>
              </a:spcBef>
            </a:pPr>
            <a:r>
              <a:rPr lang="en-US" dirty="0" smtClean="0"/>
              <a:t>90% Thought the PD Days were Helpful or Really Helpful</a:t>
            </a:r>
          </a:p>
          <a:p>
            <a:pPr marL="0" lvl="1" indent="0">
              <a:spcBef>
                <a:spcPts val="2000"/>
              </a:spcBef>
              <a:buClr>
                <a:schemeClr val="accent1">
                  <a:lumMod val="60000"/>
                  <a:lumOff val="40000"/>
                </a:schemeClr>
              </a:buClr>
              <a:buNone/>
            </a:pPr>
            <a:r>
              <a:rPr lang="en-US" sz="2400" b="1" dirty="0" smtClean="0"/>
              <a:t>District </a:t>
            </a:r>
            <a:r>
              <a:rPr lang="en-US" sz="2400" b="1" dirty="0"/>
              <a:t>Goal</a:t>
            </a:r>
            <a:r>
              <a:rPr lang="en-US" dirty="0"/>
              <a:t>: </a:t>
            </a:r>
          </a:p>
          <a:p>
            <a:pPr marL="631825" lvl="2" indent="-349250">
              <a:spcBef>
                <a:spcPts val="800"/>
              </a:spcBef>
            </a:pPr>
            <a:r>
              <a:rPr lang="en-US" sz="2200" dirty="0" smtClean="0"/>
              <a:t>Department/Grade Level Based (Differentiated)</a:t>
            </a:r>
          </a:p>
          <a:p>
            <a:pPr marL="631825" lvl="2" indent="-349250">
              <a:spcBef>
                <a:spcPts val="800"/>
              </a:spcBef>
            </a:pPr>
            <a:r>
              <a:rPr lang="en-US" sz="2200" dirty="0" smtClean="0"/>
              <a:t>DOK 1-2-3</a:t>
            </a:r>
          </a:p>
          <a:p>
            <a:pPr marL="631825" lvl="2" indent="-349250">
              <a:spcBef>
                <a:spcPts val="800"/>
              </a:spcBef>
            </a:pPr>
            <a:r>
              <a:rPr lang="en-US" sz="2200" dirty="0" smtClean="0"/>
              <a:t>Focus on ONE </a:t>
            </a:r>
            <a:r>
              <a:rPr lang="en-US" sz="2200" dirty="0" smtClean="0"/>
              <a:t>Culminating Assessment Per Unit</a:t>
            </a:r>
            <a:endParaRPr lang="en-US" sz="2200" dirty="0" smtClean="0"/>
          </a:p>
          <a:p>
            <a:pPr marL="631825" lvl="2" indent="-349250">
              <a:spcBef>
                <a:spcPts val="800"/>
              </a:spcBef>
            </a:pPr>
            <a:r>
              <a:rPr lang="en-US" sz="2200" dirty="0" smtClean="0"/>
              <a:t>Link Questions to Standards</a:t>
            </a:r>
          </a:p>
          <a:p>
            <a:pPr marL="631825" lvl="2" indent="-349250">
              <a:spcBef>
                <a:spcPts val="800"/>
              </a:spcBef>
            </a:pPr>
            <a:r>
              <a:rPr lang="en-US" sz="2200" dirty="0" smtClean="0"/>
              <a:t>Hand in </a:t>
            </a:r>
            <a:r>
              <a:rPr lang="en-US" sz="2200" u="sng" dirty="0" smtClean="0"/>
              <a:t>Prior</a:t>
            </a:r>
            <a:r>
              <a:rPr lang="en-US" sz="2200" dirty="0" smtClean="0"/>
              <a:t> to Administering Unit </a:t>
            </a:r>
            <a:r>
              <a:rPr lang="en-US" sz="2200" dirty="0" smtClean="0"/>
              <a:t>Assessment</a:t>
            </a:r>
            <a:endParaRPr lang="en-US" sz="2200" dirty="0" smtClean="0"/>
          </a:p>
          <a:p>
            <a:pPr marL="631825" lvl="2" indent="-349250">
              <a:spcBef>
                <a:spcPts val="800"/>
              </a:spcBef>
            </a:pPr>
            <a:r>
              <a:rPr lang="en-US" sz="2200" dirty="0" smtClean="0"/>
              <a:t>Most Importantly … Conversations</a:t>
            </a:r>
            <a:endParaRPr lang="en-US" sz="2200" dirty="0"/>
          </a:p>
          <a:p>
            <a:endParaRPr lang="en-US" dirty="0"/>
          </a:p>
          <a:p>
            <a:pPr marL="349250" lvl="1"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16</a:t>
            </a:fld>
            <a:endParaRPr kumimoji="0" lang="en-US"/>
          </a:p>
        </p:txBody>
      </p:sp>
    </p:spTree>
    <p:extLst>
      <p:ext uri="{BB962C8B-B14F-4D97-AF65-F5344CB8AC3E}">
        <p14:creationId xmlns:p14="http://schemas.microsoft.com/office/powerpoint/2010/main" val="34995028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81000"/>
            <a:ext cx="8077200" cy="1143000"/>
          </a:xfrm>
        </p:spPr>
        <p:txBody>
          <a:bodyPr>
            <a:normAutofit/>
          </a:bodyPr>
          <a:lstStyle/>
          <a:p>
            <a:r>
              <a:rPr lang="en-US" dirty="0" smtClean="0"/>
              <a:t>Professional Development</a:t>
            </a:r>
            <a:endParaRPr lang="en-US" dirty="0"/>
          </a:p>
        </p:txBody>
      </p:sp>
      <p:sp>
        <p:nvSpPr>
          <p:cNvPr id="3" name="Content Placeholder 2"/>
          <p:cNvSpPr>
            <a:spLocks noGrp="1"/>
          </p:cNvSpPr>
          <p:nvPr>
            <p:ph idx="1"/>
          </p:nvPr>
        </p:nvSpPr>
        <p:spPr>
          <a:xfrm>
            <a:off x="228600" y="1600200"/>
            <a:ext cx="8763000" cy="4495800"/>
          </a:xfrm>
        </p:spPr>
        <p:txBody>
          <a:bodyPr>
            <a:normAutofit/>
          </a:bodyPr>
          <a:lstStyle/>
          <a:p>
            <a:pPr marL="0" indent="0">
              <a:spcBef>
                <a:spcPts val="1200"/>
              </a:spcBef>
              <a:buNone/>
            </a:pPr>
            <a:r>
              <a:rPr lang="en-US" b="1" dirty="0" smtClean="0"/>
              <a:t>2014-15 State Mandated Training </a:t>
            </a:r>
            <a:r>
              <a:rPr lang="en-US" dirty="0" smtClean="0"/>
              <a:t>(See Excel Spreadsheet)</a:t>
            </a:r>
          </a:p>
          <a:p>
            <a:pPr lvl="1">
              <a:spcBef>
                <a:spcPts val="1200"/>
              </a:spcBef>
            </a:pPr>
            <a:r>
              <a:rPr lang="en-US" dirty="0" smtClean="0"/>
              <a:t>Online: GCN (Global Compliance Network)</a:t>
            </a:r>
          </a:p>
          <a:p>
            <a:pPr lvl="2">
              <a:spcBef>
                <a:spcPts val="1200"/>
              </a:spcBef>
            </a:pPr>
            <a:r>
              <a:rPr lang="en-US" dirty="0" smtClean="0"/>
              <a:t>Staff has until April 1, 2014 to complete</a:t>
            </a:r>
          </a:p>
          <a:p>
            <a:pPr lvl="2">
              <a:spcBef>
                <a:spcPts val="1200"/>
              </a:spcBef>
            </a:pPr>
            <a:r>
              <a:rPr lang="en-US" dirty="0" smtClean="0"/>
              <a:t>Highlighted with different colors</a:t>
            </a:r>
          </a:p>
          <a:p>
            <a:pPr lvl="1">
              <a:spcBef>
                <a:spcPts val="1200"/>
              </a:spcBef>
            </a:pPr>
            <a:r>
              <a:rPr lang="en-US" dirty="0" smtClean="0"/>
              <a:t>District, Building, Individual Levels</a:t>
            </a:r>
          </a:p>
          <a:p>
            <a:pPr lvl="2">
              <a:spcBef>
                <a:spcPts val="1200"/>
              </a:spcBef>
            </a:pPr>
            <a:r>
              <a:rPr lang="en-US" dirty="0" smtClean="0"/>
              <a:t>Completed at faculty meetings, PD days, grade level/department meetings, etc.</a:t>
            </a:r>
          </a:p>
          <a:p>
            <a:pPr lvl="2">
              <a:spcBef>
                <a:spcPts val="1200"/>
              </a:spcBef>
            </a:pPr>
            <a:r>
              <a:rPr lang="en-US" dirty="0" smtClean="0"/>
              <a:t>Not Highlighted</a:t>
            </a:r>
          </a:p>
          <a:p>
            <a:pPr marL="685800" lvl="2" indent="0">
              <a:spcBef>
                <a:spcPts val="1200"/>
              </a:spcBef>
              <a:buNone/>
            </a:pPr>
            <a:endParaRPr lang="en-US" dirty="0"/>
          </a:p>
          <a:p>
            <a:pPr marL="349250" lvl="1"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17</a:t>
            </a:fld>
            <a:endParaRPr kumimoji="0" lang="en-US"/>
          </a:p>
        </p:txBody>
      </p:sp>
    </p:spTree>
    <p:extLst>
      <p:ext uri="{BB962C8B-B14F-4D97-AF65-F5344CB8AC3E}">
        <p14:creationId xmlns:p14="http://schemas.microsoft.com/office/powerpoint/2010/main" val="1920154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ScIP Check-In</a:t>
            </a:r>
            <a:endParaRPr lang="en-US" dirty="0"/>
          </a:p>
        </p:txBody>
      </p:sp>
      <p:sp>
        <p:nvSpPr>
          <p:cNvPr id="3" name="Content Placeholder 2"/>
          <p:cNvSpPr>
            <a:spLocks noGrp="1"/>
          </p:cNvSpPr>
          <p:nvPr>
            <p:ph idx="1"/>
          </p:nvPr>
        </p:nvSpPr>
        <p:spPr/>
        <p:txBody>
          <a:bodyPr/>
          <a:lstStyle/>
          <a:p>
            <a:r>
              <a:rPr lang="en-US" b="1" dirty="0" smtClean="0"/>
              <a:t>What is going on in your buildings?</a:t>
            </a:r>
          </a:p>
          <a:p>
            <a:pPr lvl="1"/>
            <a:r>
              <a:rPr lang="en-US" dirty="0" smtClean="0"/>
              <a:t>Share any experiences pertaining to: </a:t>
            </a:r>
          </a:p>
          <a:p>
            <a:pPr lvl="2"/>
            <a:r>
              <a:rPr lang="en-US" dirty="0" smtClean="0"/>
              <a:t>Professional Development</a:t>
            </a:r>
          </a:p>
          <a:p>
            <a:pPr lvl="2"/>
            <a:r>
              <a:rPr lang="en-US" dirty="0" smtClean="0"/>
              <a:t>Mentoring</a:t>
            </a:r>
          </a:p>
          <a:p>
            <a:pPr lvl="2"/>
            <a:r>
              <a:rPr lang="en-US" dirty="0" smtClean="0"/>
              <a:t>Observations</a:t>
            </a:r>
          </a:p>
          <a:p>
            <a:pPr lvl="2"/>
            <a:r>
              <a:rPr lang="en-US" dirty="0" smtClean="0"/>
              <a:t>Other</a:t>
            </a:r>
          </a:p>
          <a:p>
            <a:r>
              <a:rPr lang="en-US" b="1" dirty="0" smtClean="0"/>
              <a:t>How do you share DEAC information with your staff/colleagues?</a:t>
            </a:r>
            <a:endParaRPr lang="en-US" b="1"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18</a:t>
            </a:fld>
            <a:endParaRPr kumimoji="0" lang="en-US"/>
          </a:p>
        </p:txBody>
      </p:sp>
    </p:spTree>
    <p:extLst>
      <p:ext uri="{BB962C8B-B14F-4D97-AF65-F5344CB8AC3E}">
        <p14:creationId xmlns:p14="http://schemas.microsoft.com/office/powerpoint/2010/main" val="29597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467600" cy="914400"/>
          </a:xfrm>
        </p:spPr>
        <p:txBody>
          <a:bodyPr>
            <a:normAutofit/>
          </a:bodyPr>
          <a:lstStyle/>
          <a:p>
            <a:r>
              <a:rPr lang="en-US" dirty="0" smtClean="0"/>
              <a:t>AchieveNJ Update</a:t>
            </a:r>
            <a:endParaRPr lang="en-US" dirty="0"/>
          </a:p>
        </p:txBody>
      </p:sp>
      <p:sp>
        <p:nvSpPr>
          <p:cNvPr id="3" name="Content Placeholder 2"/>
          <p:cNvSpPr>
            <a:spLocks noGrp="1"/>
          </p:cNvSpPr>
          <p:nvPr>
            <p:ph idx="1"/>
          </p:nvPr>
        </p:nvSpPr>
        <p:spPr>
          <a:xfrm>
            <a:off x="533400" y="1524000"/>
            <a:ext cx="8042276" cy="4648199"/>
          </a:xfrm>
        </p:spPr>
        <p:txBody>
          <a:bodyPr>
            <a:normAutofit fontScale="92500" lnSpcReduction="20000"/>
          </a:bodyPr>
          <a:lstStyle/>
          <a:p>
            <a:pPr marL="12700" indent="0">
              <a:buNone/>
            </a:pPr>
            <a:r>
              <a:rPr lang="en-US" sz="2600" b="1" dirty="0" smtClean="0"/>
              <a:t>SGPs to be released in January 2015</a:t>
            </a:r>
          </a:p>
          <a:p>
            <a:pPr marL="806450" lvl="1" indent="-457200"/>
            <a:r>
              <a:rPr lang="en-US" dirty="0" smtClean="0"/>
              <a:t>Will count 30% for Math/ELA teachers grades 4-8 toward 2013-14 final evaluation</a:t>
            </a:r>
          </a:p>
          <a:p>
            <a:pPr marL="806450" lvl="1" indent="-457200"/>
            <a:r>
              <a:rPr lang="en-US" dirty="0" smtClean="0"/>
              <a:t>Principals, Assistant Principals to receive median SGP</a:t>
            </a:r>
            <a:endParaRPr lang="en-US" dirty="0"/>
          </a:p>
          <a:p>
            <a:pPr marL="12700" indent="0">
              <a:buNone/>
            </a:pPr>
            <a:r>
              <a:rPr lang="en-US" sz="2600" b="1" dirty="0" smtClean="0"/>
              <a:t>Adoption </a:t>
            </a:r>
            <a:r>
              <a:rPr lang="en-US" sz="2600" b="1" dirty="0"/>
              <a:t>of Updates to Evaluation Regulations </a:t>
            </a:r>
            <a:endParaRPr lang="en-US" sz="2600" dirty="0"/>
          </a:p>
          <a:p>
            <a:pPr lvl="1"/>
            <a:r>
              <a:rPr lang="en-US" dirty="0"/>
              <a:t>Remove the December 1 deadline for completion of at least one co-observation to give districts more flexibility with implementation (note: two co-observations are still required at some point in the school year)</a:t>
            </a:r>
            <a:r>
              <a:rPr lang="en-US" dirty="0" smtClean="0"/>
              <a:t>.</a:t>
            </a:r>
            <a:endParaRPr lang="en-US" dirty="0"/>
          </a:p>
          <a:p>
            <a:pPr lvl="1"/>
            <a:r>
              <a:rPr lang="en-US" dirty="0"/>
              <a:t>Amend written requirements of the observation report so districts can use electronic versions to save time</a:t>
            </a:r>
            <a:r>
              <a:rPr lang="en-US" dirty="0" smtClean="0"/>
              <a:t>.</a:t>
            </a:r>
          </a:p>
          <a:p>
            <a:pPr lvl="1"/>
            <a:r>
              <a:rPr lang="en-US" dirty="0"/>
              <a:t>Clarify that a teacher present for less than 40 percent of the total school days in an academic year must receive at least two observations to earn a teacher practice score. </a:t>
            </a:r>
          </a:p>
          <a:p>
            <a:pPr lvl="1"/>
            <a:endParaRPr lang="en-US" sz="2400" dirty="0"/>
          </a:p>
          <a:p>
            <a:pPr lvl="1"/>
            <a:endParaRPr lang="en-US" sz="2400" dirty="0" smtClean="0"/>
          </a:p>
          <a:p>
            <a:endParaRPr lang="en-US" dirty="0" smtClean="0"/>
          </a:p>
          <a:p>
            <a:pPr marL="68580" indent="0">
              <a:buNone/>
            </a:pPr>
            <a:endParaRPr lang="en-US" dirty="0" smtClean="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2</a:t>
            </a:fld>
            <a:endParaRPr kumimoji="0" lang="en-US"/>
          </a:p>
        </p:txBody>
      </p:sp>
    </p:spTree>
    <p:extLst>
      <p:ext uri="{BB962C8B-B14F-4D97-AF65-F5344CB8AC3E}">
        <p14:creationId xmlns:p14="http://schemas.microsoft.com/office/powerpoint/2010/main" val="16908648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467600" cy="914400"/>
          </a:xfrm>
        </p:spPr>
        <p:txBody>
          <a:bodyPr>
            <a:normAutofit/>
          </a:bodyPr>
          <a:lstStyle/>
          <a:p>
            <a:r>
              <a:rPr lang="en-US" dirty="0" smtClean="0"/>
              <a:t>PARCC Resources</a:t>
            </a:r>
            <a:endParaRPr lang="en-US" dirty="0"/>
          </a:p>
        </p:txBody>
      </p:sp>
      <p:sp>
        <p:nvSpPr>
          <p:cNvPr id="3" name="Content Placeholder 2"/>
          <p:cNvSpPr>
            <a:spLocks noGrp="1"/>
          </p:cNvSpPr>
          <p:nvPr>
            <p:ph idx="1"/>
          </p:nvPr>
        </p:nvSpPr>
        <p:spPr>
          <a:xfrm>
            <a:off x="533400" y="1524001"/>
            <a:ext cx="8042276" cy="4495800"/>
          </a:xfrm>
        </p:spPr>
        <p:txBody>
          <a:bodyPr>
            <a:normAutofit fontScale="85000" lnSpcReduction="10000"/>
          </a:bodyPr>
          <a:lstStyle/>
          <a:p>
            <a:r>
              <a:rPr lang="en-US" b="1" dirty="0" smtClean="0"/>
              <a:t>PARCC Student Participation </a:t>
            </a:r>
            <a:r>
              <a:rPr lang="en-US" dirty="0" smtClean="0"/>
              <a:t>(10.30.14 letter from Acting Commissioner Hespe)</a:t>
            </a:r>
          </a:p>
          <a:p>
            <a:r>
              <a:rPr lang="en-US" b="1" dirty="0" smtClean="0"/>
              <a:t>A Walk in the PARCC </a:t>
            </a:r>
            <a:r>
              <a:rPr lang="en-US" dirty="0" smtClean="0"/>
              <a:t>(from Director of Technology in WMRHSD, Erica Hartmann)</a:t>
            </a:r>
          </a:p>
          <a:p>
            <a:r>
              <a:rPr lang="en-US" b="1" dirty="0" smtClean="0"/>
              <a:t>Transitioning Grade Requirements </a:t>
            </a:r>
            <a:r>
              <a:rPr lang="en-US" dirty="0" smtClean="0"/>
              <a:t>(from Dr. Bari Erlichson, Assistant Commissioner of Assessment, Data Analysis, PARCC, for NJDOE)</a:t>
            </a:r>
          </a:p>
          <a:p>
            <a:r>
              <a:rPr lang="en-US" b="1" dirty="0" smtClean="0"/>
              <a:t>NJECC PARCC Meeting Minutes </a:t>
            </a:r>
            <a:r>
              <a:rPr lang="en-US" dirty="0" smtClean="0"/>
              <a:t>(from a meeting are at MSU)</a:t>
            </a:r>
          </a:p>
          <a:p>
            <a:r>
              <a:rPr lang="en-US" b="1" dirty="0" smtClean="0"/>
              <a:t>NJECC PARCC PowerPoint </a:t>
            </a:r>
            <a:r>
              <a:rPr lang="en-US" dirty="0" smtClean="0"/>
              <a:t>(from Bergen County Curriculum Roundtable)</a:t>
            </a:r>
          </a:p>
          <a:p>
            <a:r>
              <a:rPr lang="en-US" b="1" dirty="0" smtClean="0"/>
              <a:t>PARCC Lessons Learned</a:t>
            </a:r>
          </a:p>
          <a:p>
            <a:pPr marL="355600" indent="-342900"/>
            <a:endParaRPr lang="en-US" dirty="0" smtClean="0"/>
          </a:p>
          <a:p>
            <a:pPr marL="68580" indent="0">
              <a:buNone/>
            </a:pPr>
            <a:endParaRPr lang="en-US" dirty="0" smtClean="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3</a:t>
            </a:fld>
            <a:endParaRPr kumimoji="0" lang="en-US"/>
          </a:p>
        </p:txBody>
      </p:sp>
    </p:spTree>
    <p:extLst>
      <p:ext uri="{BB962C8B-B14F-4D97-AF65-F5344CB8AC3E}">
        <p14:creationId xmlns:p14="http://schemas.microsoft.com/office/powerpoint/2010/main" val="604603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7576"/>
            <a:ext cx="8534400" cy="1336956"/>
          </a:xfrm>
        </p:spPr>
        <p:txBody>
          <a:bodyPr/>
          <a:lstStyle/>
          <a:p>
            <a:r>
              <a:rPr lang="en-US" dirty="0" smtClean="0"/>
              <a:t>PARCC Student Participation Update 10.30.14</a:t>
            </a:r>
            <a:endParaRPr lang="en-US" dirty="0"/>
          </a:p>
        </p:txBody>
      </p:sp>
      <p:sp>
        <p:nvSpPr>
          <p:cNvPr id="3" name="Content Placeholder 2"/>
          <p:cNvSpPr>
            <a:spLocks noGrp="1"/>
          </p:cNvSpPr>
          <p:nvPr>
            <p:ph idx="1"/>
          </p:nvPr>
        </p:nvSpPr>
        <p:spPr>
          <a:xfrm>
            <a:off x="549275" y="1600200"/>
            <a:ext cx="8042276" cy="4724400"/>
          </a:xfrm>
        </p:spPr>
        <p:txBody>
          <a:bodyPr>
            <a:normAutofit fontScale="70000" lnSpcReduction="20000"/>
          </a:bodyPr>
          <a:lstStyle/>
          <a:p>
            <a:r>
              <a:rPr lang="en-US" sz="2600" dirty="0"/>
              <a:t>I</a:t>
            </a:r>
            <a:r>
              <a:rPr lang="en-US" sz="2600" dirty="0" smtClean="0"/>
              <a:t>n </a:t>
            </a:r>
            <a:r>
              <a:rPr lang="en-US" sz="2600" dirty="0"/>
              <a:t>February, 2014, the State Board passed a resolution confirming that district boards of education are obligated to implement the Core Curriculum Content Standards and to “ensure students meet the expectations and proficiency standards as measured by current and future State and local assessments.</a:t>
            </a:r>
            <a:r>
              <a:rPr lang="en-US" sz="2600" dirty="0" smtClean="0"/>
              <a:t>”</a:t>
            </a:r>
          </a:p>
          <a:p>
            <a:r>
              <a:rPr lang="en-US" sz="2600" dirty="0" smtClean="0"/>
              <a:t>In </a:t>
            </a:r>
            <a:r>
              <a:rPr lang="en-US" sz="2600" dirty="0"/>
              <a:t>accordance with the above, State law and regulations require all students to take State </a:t>
            </a:r>
            <a:r>
              <a:rPr lang="en-US" sz="2600" dirty="0" smtClean="0"/>
              <a:t>assessments (PARCC). </a:t>
            </a:r>
          </a:p>
          <a:p>
            <a:r>
              <a:rPr lang="en-US" sz="2600" dirty="0" smtClean="0"/>
              <a:t>For </a:t>
            </a:r>
            <a:r>
              <a:rPr lang="en-US" sz="2600" dirty="0"/>
              <a:t>the 2014-2015 school year, the PARCC assessment will replace the prior statewide assessments - the NJASK in grades 3-8 and HSPA in high school; as such, all students shall take the PARCC assessment as scheduled. </a:t>
            </a:r>
            <a:endParaRPr lang="en-US" sz="2600" dirty="0" smtClean="0"/>
          </a:p>
          <a:p>
            <a:r>
              <a:rPr lang="en-US" sz="2600" dirty="0" smtClean="0"/>
              <a:t>Since </a:t>
            </a:r>
            <a:r>
              <a:rPr lang="en-US" sz="2600" dirty="0"/>
              <a:t>the PARCC assessment is part of the State required educational program, schools are not required to provide an alternative educational program for students who do not participate in the statewide assessment. </a:t>
            </a:r>
          </a:p>
          <a:p>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4</a:t>
            </a:fld>
            <a:endParaRPr kumimoji="0" lang="en-US"/>
          </a:p>
        </p:txBody>
      </p:sp>
    </p:spTree>
    <p:extLst>
      <p:ext uri="{BB962C8B-B14F-4D97-AF65-F5344CB8AC3E}">
        <p14:creationId xmlns:p14="http://schemas.microsoft.com/office/powerpoint/2010/main" val="39520825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Walk in the PARCC”</a:t>
            </a:r>
            <a:endParaRPr lang="en-US" dirty="0"/>
          </a:p>
        </p:txBody>
      </p:sp>
      <p:pic>
        <p:nvPicPr>
          <p:cNvPr id="5" name="Content Placeholder 4" descr="Screen Shot 2014-12-02 at 11.24.5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5027" r="-12479" b="-224"/>
          <a:stretch/>
        </p:blipFill>
        <p:spPr>
          <a:xfrm>
            <a:off x="0" y="1600200"/>
            <a:ext cx="9144000" cy="4953000"/>
          </a:xfrm>
        </p:spPr>
      </p:pic>
      <p:sp>
        <p:nvSpPr>
          <p:cNvPr id="4" name="Slide Number Placeholder 3"/>
          <p:cNvSpPr>
            <a:spLocks noGrp="1"/>
          </p:cNvSpPr>
          <p:nvPr>
            <p:ph type="sldNum" sz="quarter" idx="12"/>
          </p:nvPr>
        </p:nvSpPr>
        <p:spPr/>
        <p:txBody>
          <a:bodyPr/>
          <a:lstStyle/>
          <a:p>
            <a:fld id="{6F42FDE4-A7DD-41A7-A0A6-9B649FB43336}" type="slidenum">
              <a:rPr kumimoji="0" lang="en-US" smtClean="0"/>
              <a:t>5</a:t>
            </a:fld>
            <a:endParaRPr kumimoji="0" lang="en-US"/>
          </a:p>
        </p:txBody>
      </p:sp>
    </p:spTree>
    <p:extLst>
      <p:ext uri="{BB962C8B-B14F-4D97-AF65-F5344CB8AC3E}">
        <p14:creationId xmlns:p14="http://schemas.microsoft.com/office/powerpoint/2010/main" val="25969514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Current Graduation Requirements</a:t>
            </a:r>
            <a:endParaRPr lang="en-US" sz="3600" dirty="0"/>
          </a:p>
        </p:txBody>
      </p:sp>
      <p:sp>
        <p:nvSpPr>
          <p:cNvPr id="4" name="Date Placeholder 3"/>
          <p:cNvSpPr>
            <a:spLocks noGrp="1"/>
          </p:cNvSpPr>
          <p:nvPr>
            <p:ph type="dt" sz="half" idx="10"/>
          </p:nvPr>
        </p:nvSpPr>
        <p:spPr/>
        <p:txBody>
          <a:bodyPr/>
          <a:lstStyle/>
          <a:p>
            <a:pPr>
              <a:defRPr/>
            </a:pPr>
            <a:r>
              <a:rPr lang="en-US" smtClean="0"/>
              <a:t> </a:t>
            </a:r>
            <a:endParaRPr lang="en-US" dirty="0"/>
          </a:p>
        </p:txBody>
      </p:sp>
      <p:sp>
        <p:nvSpPr>
          <p:cNvPr id="5" name="Footer Placeholder 4"/>
          <p:cNvSpPr>
            <a:spLocks noGrp="1"/>
          </p:cNvSpPr>
          <p:nvPr>
            <p:ph type="ftr" sz="quarter" idx="11"/>
          </p:nvPr>
        </p:nvSpPr>
        <p:spPr/>
        <p:txBody>
          <a:bodyPr/>
          <a:lstStyle/>
          <a:p>
            <a:pPr>
              <a:defRPr/>
            </a:pPr>
            <a:r>
              <a:rPr lang="en-US" smtClean="0"/>
              <a:t>New Jersey Department of Education</a:t>
            </a:r>
            <a:endParaRPr lang="en-US"/>
          </a:p>
        </p:txBody>
      </p:sp>
      <p:sp>
        <p:nvSpPr>
          <p:cNvPr id="6" name="Slide Number Placeholder 5"/>
          <p:cNvSpPr>
            <a:spLocks noGrp="1"/>
          </p:cNvSpPr>
          <p:nvPr>
            <p:ph type="sldNum" sz="quarter" idx="12"/>
          </p:nvPr>
        </p:nvSpPr>
        <p:spPr/>
        <p:txBody>
          <a:bodyPr/>
          <a:lstStyle/>
          <a:p>
            <a:pPr>
              <a:defRPr/>
            </a:pPr>
            <a:fld id="{A37B44B0-F7FB-4615-9779-72CD885F66A5}" type="slidenum">
              <a:rPr lang="en-US" smtClean="0"/>
              <a:pPr>
                <a:defRPr/>
              </a:pPr>
              <a:t>6</a:t>
            </a:fld>
            <a:endParaRPr lang="en-US"/>
          </a:p>
        </p:txBody>
      </p:sp>
      <p:graphicFrame>
        <p:nvGraphicFramePr>
          <p:cNvPr id="11" name="Content Placeholder 10"/>
          <p:cNvGraphicFramePr>
            <a:graphicFrameLocks noGrp="1"/>
          </p:cNvGraphicFramePr>
          <p:nvPr>
            <p:ph idx="1"/>
          </p:nvPr>
        </p:nvGraphicFramePr>
        <p:xfrm>
          <a:off x="457200" y="2667000"/>
          <a:ext cx="7620000" cy="2021840"/>
        </p:xfrm>
        <a:graphic>
          <a:graphicData uri="http://schemas.openxmlformats.org/drawingml/2006/table">
            <a:tbl>
              <a:tblPr firstRow="1" bandRow="1">
                <a:tableStyleId>{5C22544A-7EE6-4342-B048-85BDC9FD1C3A}</a:tableStyleId>
              </a:tblPr>
              <a:tblGrid>
                <a:gridCol w="3810000"/>
                <a:gridCol w="3810000"/>
              </a:tblGrid>
              <a:tr h="370840">
                <a:tc>
                  <a:txBody>
                    <a:bodyPr/>
                    <a:lstStyle/>
                    <a:p>
                      <a:r>
                        <a:rPr lang="en-US" dirty="0" smtClean="0"/>
                        <a:t>English</a:t>
                      </a:r>
                      <a:r>
                        <a:rPr lang="en-US" baseline="0" dirty="0" smtClean="0"/>
                        <a:t> Language Arts</a:t>
                      </a:r>
                      <a:endParaRPr lang="en-US" dirty="0"/>
                    </a:p>
                  </a:txBody>
                  <a:tcPr/>
                </a:tc>
                <a:tc>
                  <a:txBody>
                    <a:bodyPr/>
                    <a:lstStyle/>
                    <a:p>
                      <a:r>
                        <a:rPr lang="en-US" dirty="0" smtClean="0"/>
                        <a:t>Mathematics</a:t>
                      </a:r>
                      <a:endParaRPr lang="en-US" dirty="0"/>
                    </a:p>
                  </a:txBody>
                  <a:tcPr/>
                </a:tc>
              </a:tr>
              <a:tr h="370840">
                <a:tc>
                  <a:txBody>
                    <a:bodyPr/>
                    <a:lstStyle/>
                    <a:p>
                      <a:r>
                        <a:rPr lang="en-US" dirty="0" smtClean="0"/>
                        <a:t>HSPA Score &gt;=200 </a:t>
                      </a:r>
                      <a:r>
                        <a:rPr lang="en-US" i="1" dirty="0" smtClean="0">
                          <a:solidFill>
                            <a:srgbClr val="FF0000"/>
                          </a:solidFill>
                        </a:rPr>
                        <a:t>or</a:t>
                      </a:r>
                      <a:endParaRPr lang="en-US" i="1" dirty="0">
                        <a:solidFill>
                          <a:srgbClr val="FF0000"/>
                        </a:solidFill>
                      </a:endParaRPr>
                    </a:p>
                  </a:txBody>
                  <a:tcPr/>
                </a:tc>
                <a:tc>
                  <a:txBody>
                    <a:bodyPr/>
                    <a:lstStyle/>
                    <a:p>
                      <a:r>
                        <a:rPr lang="en-US" dirty="0" smtClean="0"/>
                        <a:t>HSPA Score &gt;=200 </a:t>
                      </a:r>
                      <a:r>
                        <a:rPr lang="en-US" i="1" dirty="0" smtClean="0">
                          <a:solidFill>
                            <a:srgbClr val="FF0000"/>
                          </a:solidFill>
                        </a:rPr>
                        <a:t>or</a:t>
                      </a:r>
                      <a:endParaRPr lang="en-US" i="1" dirty="0">
                        <a:solidFill>
                          <a:srgbClr val="FF0000"/>
                        </a:solidFill>
                      </a:endParaRPr>
                    </a:p>
                  </a:txBody>
                  <a:tcPr/>
                </a:tc>
              </a:tr>
              <a:tr h="370840">
                <a:tc>
                  <a:txBody>
                    <a:bodyPr/>
                    <a:lstStyle/>
                    <a:p>
                      <a:r>
                        <a:rPr lang="en-US" dirty="0" smtClean="0"/>
                        <a:t>Passing</a:t>
                      </a:r>
                      <a:r>
                        <a:rPr lang="en-US" baseline="0" dirty="0" smtClean="0"/>
                        <a:t> AHSA performance tasks </a:t>
                      </a:r>
                      <a:r>
                        <a:rPr lang="en-US" i="1" baseline="0" dirty="0" smtClean="0">
                          <a:solidFill>
                            <a:srgbClr val="FF0000"/>
                          </a:solidFill>
                        </a:rPr>
                        <a:t>or</a:t>
                      </a:r>
                      <a:endParaRPr lang="en-US" i="1" dirty="0">
                        <a:solidFill>
                          <a:srgbClr val="FF0000"/>
                        </a:solidFill>
                      </a:endParaRPr>
                    </a:p>
                  </a:txBody>
                  <a:tcPr/>
                </a:tc>
                <a:tc>
                  <a:txBody>
                    <a:bodyPr/>
                    <a:lstStyle/>
                    <a:p>
                      <a:r>
                        <a:rPr lang="en-US" dirty="0" smtClean="0"/>
                        <a:t>Passing AHSA performance</a:t>
                      </a:r>
                      <a:r>
                        <a:rPr lang="en-US" baseline="0" dirty="0" smtClean="0"/>
                        <a:t> tasks </a:t>
                      </a:r>
                      <a:r>
                        <a:rPr lang="en-US" i="1" baseline="0" dirty="0" smtClean="0">
                          <a:solidFill>
                            <a:srgbClr val="FF0000"/>
                          </a:solidFill>
                        </a:rPr>
                        <a:t>or</a:t>
                      </a:r>
                      <a:endParaRPr lang="en-US" i="1" dirty="0">
                        <a:solidFill>
                          <a:srgbClr val="FF0000"/>
                        </a:solidFill>
                      </a:endParaRPr>
                    </a:p>
                  </a:txBody>
                  <a:tcPr/>
                </a:tc>
              </a:tr>
              <a:tr h="370840">
                <a:tc>
                  <a:txBody>
                    <a:bodyPr/>
                    <a:lstStyle/>
                    <a:p>
                      <a:r>
                        <a:rPr lang="en-US" sz="1800" kern="1200" dirty="0" smtClean="0">
                          <a:solidFill>
                            <a:schemeClr val="dk1"/>
                          </a:solidFill>
                          <a:latin typeface="+mn-lt"/>
                          <a:ea typeface="+mn-ea"/>
                          <a:cs typeface="+mn-cs"/>
                        </a:rPr>
                        <a:t>Meet the Criteria of the NJDOE Portfolio Appeal</a:t>
                      </a:r>
                      <a:endParaRPr lang="en-US" dirty="0"/>
                    </a:p>
                  </a:txBody>
                  <a:tcPr/>
                </a:tc>
                <a:tc>
                  <a:txBody>
                    <a:bodyPr/>
                    <a:lstStyle/>
                    <a:p>
                      <a:r>
                        <a:rPr lang="en-US" sz="1800" kern="1200" dirty="0" smtClean="0">
                          <a:solidFill>
                            <a:schemeClr val="dk1"/>
                          </a:solidFill>
                          <a:latin typeface="+mn-lt"/>
                          <a:ea typeface="+mn-ea"/>
                          <a:cs typeface="+mn-cs"/>
                        </a:rPr>
                        <a:t>Meet the Criteria of the NJDOE Portfolio Appeal</a:t>
                      </a:r>
                      <a:endParaRPr lang="en-US" dirty="0"/>
                    </a:p>
                  </a:txBody>
                  <a:tcPr/>
                </a:tc>
              </a:tr>
            </a:tbl>
          </a:graphicData>
        </a:graphic>
      </p:graphicFrame>
      <p:sp>
        <p:nvSpPr>
          <p:cNvPr id="13" name="TextBox 12"/>
          <p:cNvSpPr txBox="1"/>
          <p:nvPr/>
        </p:nvSpPr>
        <p:spPr>
          <a:xfrm>
            <a:off x="457200" y="1219200"/>
            <a:ext cx="2209800" cy="369332"/>
          </a:xfrm>
          <a:prstGeom prst="rect">
            <a:avLst/>
          </a:prstGeom>
          <a:noFill/>
        </p:spPr>
        <p:txBody>
          <a:bodyPr wrap="square" rtlCol="0">
            <a:spAutoFit/>
          </a:bodyPr>
          <a:lstStyle/>
          <a:p>
            <a:endParaRPr lang="en-US" dirty="0"/>
          </a:p>
        </p:txBody>
      </p:sp>
      <p:sp>
        <p:nvSpPr>
          <p:cNvPr id="14" name="TextBox 13"/>
          <p:cNvSpPr txBox="1"/>
          <p:nvPr/>
        </p:nvSpPr>
        <p:spPr>
          <a:xfrm>
            <a:off x="457200" y="2057400"/>
            <a:ext cx="3962400" cy="369332"/>
          </a:xfrm>
          <a:prstGeom prst="rect">
            <a:avLst/>
          </a:prstGeom>
          <a:noFill/>
        </p:spPr>
        <p:txBody>
          <a:bodyPr wrap="square" rtlCol="0">
            <a:spAutoFit/>
          </a:bodyPr>
          <a:lstStyle/>
          <a:p>
            <a:r>
              <a:rPr lang="en-US" dirty="0" smtClean="0"/>
              <a:t>For the class of 2015: </a:t>
            </a:r>
            <a:endParaRPr lang="en-US" dirty="0"/>
          </a:p>
        </p:txBody>
      </p:sp>
    </p:spTree>
    <p:extLst>
      <p:ext uri="{BB962C8B-B14F-4D97-AF65-F5344CB8AC3E}">
        <p14:creationId xmlns:p14="http://schemas.microsoft.com/office/powerpoint/2010/main" val="284042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Transitioning Graduation Requirements</a:t>
            </a:r>
            <a:endParaRPr lang="en-US" sz="3600" dirty="0"/>
          </a:p>
        </p:txBody>
      </p:sp>
      <p:sp>
        <p:nvSpPr>
          <p:cNvPr id="4" name="Date Placeholder 3"/>
          <p:cNvSpPr>
            <a:spLocks noGrp="1"/>
          </p:cNvSpPr>
          <p:nvPr>
            <p:ph type="dt" sz="half" idx="10"/>
          </p:nvPr>
        </p:nvSpPr>
        <p:spPr/>
        <p:txBody>
          <a:bodyPr/>
          <a:lstStyle/>
          <a:p>
            <a:pPr>
              <a:defRPr/>
            </a:pPr>
            <a:r>
              <a:rPr lang="en-US" smtClean="0"/>
              <a:t> </a:t>
            </a:r>
            <a:endParaRPr lang="en-US"/>
          </a:p>
        </p:txBody>
      </p:sp>
      <p:sp>
        <p:nvSpPr>
          <p:cNvPr id="6" name="Slide Number Placeholder 5"/>
          <p:cNvSpPr>
            <a:spLocks noGrp="1"/>
          </p:cNvSpPr>
          <p:nvPr>
            <p:ph type="sldNum" sz="quarter" idx="12"/>
          </p:nvPr>
        </p:nvSpPr>
        <p:spPr/>
        <p:txBody>
          <a:bodyPr/>
          <a:lstStyle/>
          <a:p>
            <a:pPr>
              <a:defRPr/>
            </a:pPr>
            <a:fld id="{A37B44B0-F7FB-4615-9779-72CD885F66A5}" type="slidenum">
              <a:rPr lang="en-US" smtClean="0"/>
              <a:pPr>
                <a:defRPr/>
              </a:pPr>
              <a:t>7</a:t>
            </a:fld>
            <a:endParaRPr lang="en-US"/>
          </a:p>
        </p:txBody>
      </p:sp>
      <p:sp>
        <p:nvSpPr>
          <p:cNvPr id="13" name="TextBox 12"/>
          <p:cNvSpPr txBox="1"/>
          <p:nvPr/>
        </p:nvSpPr>
        <p:spPr>
          <a:xfrm>
            <a:off x="457200" y="1219200"/>
            <a:ext cx="2209800" cy="369332"/>
          </a:xfrm>
          <a:prstGeom prst="rect">
            <a:avLst/>
          </a:prstGeom>
          <a:noFill/>
        </p:spPr>
        <p:txBody>
          <a:bodyPr wrap="square" rtlCol="0">
            <a:spAutoFit/>
          </a:bodyPr>
          <a:lstStyle/>
          <a:p>
            <a:endParaRPr lang="en-US" dirty="0"/>
          </a:p>
        </p:txBody>
      </p:sp>
      <p:sp>
        <p:nvSpPr>
          <p:cNvPr id="9" name="Content Placeholder 8"/>
          <p:cNvSpPr>
            <a:spLocks noGrp="1"/>
          </p:cNvSpPr>
          <p:nvPr>
            <p:ph idx="1"/>
          </p:nvPr>
        </p:nvSpPr>
        <p:spPr>
          <a:xfrm>
            <a:off x="533400" y="1447800"/>
            <a:ext cx="8042276" cy="4343400"/>
          </a:xfrm>
        </p:spPr>
        <p:txBody>
          <a:bodyPr/>
          <a:lstStyle/>
          <a:p>
            <a:pPr>
              <a:buNone/>
            </a:pPr>
            <a:r>
              <a:rPr lang="en-US" dirty="0"/>
              <a:t>C</a:t>
            </a:r>
            <a:r>
              <a:rPr lang="en-US" dirty="0" smtClean="0"/>
              <a:t>lasses of 2016, 2017, and 2018, meet ONE of the following:</a:t>
            </a:r>
            <a:endParaRPr lang="en-US" dirty="0"/>
          </a:p>
        </p:txBody>
      </p:sp>
      <p:pic>
        <p:nvPicPr>
          <p:cNvPr id="3" name="Picture 2" descr="Screen Shot 2014-12-03 at 12.08.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9144000" cy="3429000"/>
          </a:xfrm>
          <a:prstGeom prst="rect">
            <a:avLst/>
          </a:prstGeom>
        </p:spPr>
      </p:pic>
    </p:spTree>
    <p:extLst>
      <p:ext uri="{BB962C8B-B14F-4D97-AF65-F5344CB8AC3E}">
        <p14:creationId xmlns:p14="http://schemas.microsoft.com/office/powerpoint/2010/main" val="187133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Accessibility Accommodations for PARCC</a:t>
            </a:r>
            <a:endParaRPr lang="en-US" dirty="0">
              <a:solidFill>
                <a:srgbClr val="FFFFFF"/>
              </a:solidFill>
            </a:endParaRPr>
          </a:p>
        </p:txBody>
      </p:sp>
      <p:sp>
        <p:nvSpPr>
          <p:cNvPr id="3" name="Text Placeholder 2"/>
          <p:cNvSpPr>
            <a:spLocks noGrp="1"/>
          </p:cNvSpPr>
          <p:nvPr>
            <p:ph type="body" idx="1"/>
          </p:nvPr>
        </p:nvSpPr>
        <p:spPr/>
        <p:txBody>
          <a:bodyPr/>
          <a:lstStyle/>
          <a:p>
            <a:r>
              <a:rPr lang="en-US" sz="3200" dirty="0" smtClean="0"/>
              <a:t>Available for all students, not just special education students</a:t>
            </a:r>
          </a:p>
          <a:p>
            <a:pPr lvl="1"/>
            <a:r>
              <a:rPr lang="en-US" sz="3000" dirty="0" smtClean="0"/>
              <a:t>Blank</a:t>
            </a:r>
            <a:r>
              <a:rPr lang="en-US" sz="3000" dirty="0"/>
              <a:t> </a:t>
            </a:r>
            <a:r>
              <a:rPr lang="en-US" sz="3000" dirty="0" smtClean="0"/>
              <a:t>paper </a:t>
            </a:r>
            <a:endParaRPr lang="en-US" sz="3000" dirty="0"/>
          </a:p>
          <a:p>
            <a:pPr lvl="1"/>
            <a:r>
              <a:rPr lang="en-US" sz="3000" dirty="0" smtClean="0"/>
              <a:t>Spell checker</a:t>
            </a:r>
          </a:p>
          <a:p>
            <a:pPr lvl="1"/>
            <a:r>
              <a:rPr lang="en-US" sz="3000" dirty="0" smtClean="0"/>
              <a:t>Writing</a:t>
            </a:r>
            <a:r>
              <a:rPr lang="en-US" sz="3000" dirty="0"/>
              <a:t> </a:t>
            </a:r>
            <a:r>
              <a:rPr lang="en-US" sz="3000" dirty="0" smtClean="0"/>
              <a:t>tools</a:t>
            </a:r>
          </a:p>
          <a:p>
            <a:pPr lvl="1"/>
            <a:r>
              <a:rPr lang="en-US" sz="3000" dirty="0" smtClean="0"/>
              <a:t>Highlight</a:t>
            </a:r>
            <a:r>
              <a:rPr lang="en-US" sz="3000" dirty="0"/>
              <a:t> </a:t>
            </a:r>
            <a:r>
              <a:rPr lang="en-US" sz="3000" dirty="0" smtClean="0"/>
              <a:t>tools</a:t>
            </a:r>
          </a:p>
          <a:p>
            <a:pPr lvl="1"/>
            <a:r>
              <a:rPr lang="en-US" sz="3000" dirty="0" smtClean="0"/>
              <a:t>Headphones</a:t>
            </a:r>
            <a:endParaRPr lang="en-US" sz="3000" dirty="0"/>
          </a:p>
          <a:p>
            <a:pPr lvl="1"/>
            <a:r>
              <a:rPr lang="en-US" sz="3000" dirty="0" smtClean="0"/>
              <a:t>State</a:t>
            </a:r>
            <a:r>
              <a:rPr lang="en-US" sz="3000" dirty="0"/>
              <a:t> </a:t>
            </a:r>
            <a:r>
              <a:rPr lang="en-US" sz="3000" dirty="0" smtClean="0"/>
              <a:t>can</a:t>
            </a:r>
            <a:r>
              <a:rPr lang="en-US" sz="3000" dirty="0"/>
              <a:t> </a:t>
            </a:r>
            <a:r>
              <a:rPr lang="en-US" sz="3000" dirty="0" smtClean="0"/>
              <a:t>decide</a:t>
            </a:r>
            <a:r>
              <a:rPr lang="en-US" sz="3000" dirty="0"/>
              <a:t> </a:t>
            </a:r>
            <a:r>
              <a:rPr lang="en-US" sz="3000" dirty="0" smtClean="0"/>
              <a:t>on</a:t>
            </a:r>
            <a:r>
              <a:rPr lang="en-US" sz="3000" dirty="0"/>
              <a:t> </a:t>
            </a:r>
            <a:r>
              <a:rPr lang="en-US" sz="3000" dirty="0" smtClean="0"/>
              <a:t>Text</a:t>
            </a:r>
            <a:r>
              <a:rPr lang="en-US" sz="3000" dirty="0"/>
              <a:t> </a:t>
            </a:r>
            <a:r>
              <a:rPr lang="en-US" sz="3000" dirty="0" smtClean="0"/>
              <a:t>to</a:t>
            </a:r>
            <a:r>
              <a:rPr lang="en-US" sz="3000" dirty="0"/>
              <a:t> </a:t>
            </a:r>
            <a:r>
              <a:rPr lang="en-US" sz="3000" dirty="0" smtClean="0"/>
              <a:t>Speech</a:t>
            </a:r>
            <a:r>
              <a:rPr lang="en-US" sz="3000" dirty="0"/>
              <a:t> </a:t>
            </a:r>
            <a:r>
              <a:rPr lang="en-US" sz="3000" dirty="0" smtClean="0"/>
              <a:t>for</a:t>
            </a:r>
            <a:r>
              <a:rPr lang="en-US" sz="3000" dirty="0"/>
              <a:t> </a:t>
            </a:r>
            <a:r>
              <a:rPr lang="en-US" sz="3000" dirty="0" smtClean="0"/>
              <a:t>Math</a:t>
            </a:r>
            <a:r>
              <a:rPr lang="en-US" sz="3000" dirty="0"/>
              <a:t> </a:t>
            </a:r>
            <a:r>
              <a:rPr lang="en-US" sz="3000" dirty="0" smtClean="0"/>
              <a:t>availability</a:t>
            </a:r>
            <a:r>
              <a:rPr lang="en-US" sz="3000" dirty="0"/>
              <a:t> </a:t>
            </a:r>
            <a:r>
              <a:rPr lang="en-US" sz="3000" dirty="0" smtClean="0"/>
              <a:t> </a:t>
            </a:r>
            <a:endParaRPr lang="en-US" sz="3000" dirty="0"/>
          </a:p>
          <a:p>
            <a:pPr marL="0" indent="0">
              <a:buNone/>
            </a:pPr>
            <a:endParaRPr lang="en-US" dirty="0"/>
          </a:p>
        </p:txBody>
      </p:sp>
    </p:spTree>
    <p:extLst>
      <p:ext uri="{BB962C8B-B14F-4D97-AF65-F5344CB8AC3E}">
        <p14:creationId xmlns:p14="http://schemas.microsoft.com/office/powerpoint/2010/main" val="327061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28600" y="274637"/>
            <a:ext cx="8763000" cy="1143200"/>
          </a:xfrm>
          <a:prstGeom prst="rect">
            <a:avLst/>
          </a:prstGeom>
        </p:spPr>
        <p:txBody>
          <a:bodyPr lIns="91425" tIns="91425" rIns="91425" bIns="91425" anchor="b" anchorCtr="0">
            <a:noAutofit/>
          </a:bodyPr>
          <a:lstStyle/>
          <a:p>
            <a:pPr algn="ctr">
              <a:spcBef>
                <a:spcPts val="0"/>
              </a:spcBef>
              <a:buNone/>
            </a:pPr>
            <a:r>
              <a:rPr lang="en-US" sz="4000" dirty="0" smtClean="0">
                <a:solidFill>
                  <a:srgbClr val="FFFFFF"/>
                </a:solidFill>
              </a:rPr>
              <a:t>NJECC Presents: </a:t>
            </a:r>
            <a:r>
              <a:rPr lang="en" sz="4000" dirty="0" smtClean="0">
                <a:solidFill>
                  <a:srgbClr val="FFFFFF"/>
                </a:solidFill>
              </a:rPr>
              <a:t>Assessment </a:t>
            </a:r>
            <a:r>
              <a:rPr lang="en" sz="4000" dirty="0">
                <a:solidFill>
                  <a:srgbClr val="FFFFFF"/>
                </a:solidFill>
              </a:rPr>
              <a:t>Practices </a:t>
            </a:r>
            <a:r>
              <a:rPr lang="en-US" sz="4000" dirty="0" smtClean="0">
                <a:solidFill>
                  <a:srgbClr val="FFFFFF"/>
                </a:solidFill>
              </a:rPr>
              <a:t>&amp; </a:t>
            </a:r>
            <a:r>
              <a:rPr lang="en" sz="4000" dirty="0" smtClean="0">
                <a:solidFill>
                  <a:srgbClr val="FFFFFF"/>
                </a:solidFill>
              </a:rPr>
              <a:t>Shifts</a:t>
            </a:r>
            <a:endParaRPr lang="en" sz="4000" dirty="0">
              <a:solidFill>
                <a:srgbClr val="FFFFFF"/>
              </a:solidFill>
            </a:endParaRPr>
          </a:p>
        </p:txBody>
      </p:sp>
      <p:sp>
        <p:nvSpPr>
          <p:cNvPr id="119" name="Shape 119"/>
          <p:cNvSpPr txBox="1">
            <a:spLocks noGrp="1"/>
          </p:cNvSpPr>
          <p:nvPr>
            <p:ph type="body" idx="1"/>
          </p:nvPr>
        </p:nvSpPr>
        <p:spPr>
          <a:xfrm>
            <a:off x="457200" y="2209800"/>
            <a:ext cx="8229600" cy="4358000"/>
          </a:xfrm>
          <a:prstGeom prst="rect">
            <a:avLst/>
          </a:prstGeom>
        </p:spPr>
        <p:txBody>
          <a:bodyPr lIns="91425" tIns="91425" rIns="91425" bIns="91425" anchor="t" anchorCtr="0">
            <a:noAutofit/>
          </a:bodyPr>
          <a:lstStyle/>
          <a:p>
            <a:pPr algn="ctr" rtl="0">
              <a:spcBef>
                <a:spcPts val="0"/>
              </a:spcBef>
              <a:buNone/>
            </a:pPr>
            <a:r>
              <a:rPr lang="en" dirty="0"/>
              <a:t>                      </a:t>
            </a:r>
            <a:r>
              <a:rPr lang="en" sz="3200" dirty="0"/>
              <a:t> </a:t>
            </a:r>
            <a:r>
              <a:rPr lang="en" sz="3200" dirty="0" smtClean="0"/>
              <a:t>“</a:t>
            </a:r>
            <a:r>
              <a:rPr lang="en" sz="3200" dirty="0"/>
              <a:t>What do you mean I have to </a:t>
            </a:r>
          </a:p>
          <a:p>
            <a:pPr algn="ctr" rtl="0">
              <a:spcBef>
                <a:spcPts val="0"/>
              </a:spcBef>
              <a:buNone/>
            </a:pPr>
            <a:r>
              <a:rPr lang="en" sz="3200" dirty="0"/>
              <a:t>                       </a:t>
            </a:r>
            <a:r>
              <a:rPr lang="en" sz="3200" dirty="0" smtClean="0"/>
              <a:t>change </a:t>
            </a:r>
            <a:r>
              <a:rPr lang="en" sz="3200" dirty="0"/>
              <a:t>my assessments?”</a:t>
            </a:r>
          </a:p>
          <a:p>
            <a:pPr rtl="0">
              <a:spcBef>
                <a:spcPts val="0"/>
              </a:spcBef>
              <a:buNone/>
            </a:pPr>
            <a:endParaRPr sz="3200" dirty="0"/>
          </a:p>
          <a:p>
            <a:pPr algn="ctr">
              <a:spcBef>
                <a:spcPts val="0"/>
              </a:spcBef>
              <a:buNone/>
            </a:pPr>
            <a:r>
              <a:rPr lang="en" sz="3200" dirty="0"/>
              <a:t>                  </a:t>
            </a:r>
            <a:r>
              <a:rPr lang="en" sz="3200" dirty="0" smtClean="0"/>
              <a:t>SHIFT </a:t>
            </a:r>
            <a:r>
              <a:rPr lang="en" sz="3200" dirty="0"/>
              <a:t>HAPPENS.</a:t>
            </a:r>
          </a:p>
        </p:txBody>
      </p:sp>
      <p:pic>
        <p:nvPicPr>
          <p:cNvPr id="120" name="Shape 120"/>
          <p:cNvPicPr preferRelativeResize="0"/>
          <p:nvPr/>
        </p:nvPicPr>
        <p:blipFill>
          <a:blip r:embed="rId3">
            <a:alphaModFix/>
          </a:blip>
          <a:stretch>
            <a:fillRect/>
          </a:stretch>
        </p:blipFill>
        <p:spPr>
          <a:xfrm>
            <a:off x="643476" y="1727369"/>
            <a:ext cx="2056123" cy="4112233"/>
          </a:xfrm>
          <a:prstGeom prst="rect">
            <a:avLst/>
          </a:prstGeom>
          <a:noFill/>
          <a:ln>
            <a:noFill/>
          </a:ln>
        </p:spPr>
      </p:pic>
    </p:spTree>
    <p:extLst>
      <p:ext uri="{BB962C8B-B14F-4D97-AF65-F5344CB8AC3E}">
        <p14:creationId xmlns:p14="http://schemas.microsoft.com/office/powerpoint/2010/main" val="1203521452"/>
      </p:ext>
    </p:extLst>
  </p:cSld>
  <p:clrMapOvr>
    <a:masterClrMapping/>
  </p:clrMapOvr>
  <p:transition xmlns:p14="http://schemas.microsoft.com/office/powerpoint/2010/main" spd="slow">
    <p:cut/>
  </p:transition>
</p:sld>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RR DQ5_201202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BoardUpdate_August2011_Revised</Template>
  <TotalTime>43323</TotalTime>
  <Words>1136</Words>
  <Application>Microsoft Macintosh PowerPoint</Application>
  <PresentationFormat>On-screen Show (4:3)</PresentationFormat>
  <Paragraphs>125</Paragraphs>
  <Slides>18</Slides>
  <Notes>7</Notes>
  <HiddenSlides>1</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1_Office Theme</vt:lpstr>
      <vt:lpstr>2_Office Theme</vt:lpstr>
      <vt:lpstr>3_Office Theme</vt:lpstr>
      <vt:lpstr>IRR DQ5_20120209</vt:lpstr>
      <vt:lpstr>4_Office Theme</vt:lpstr>
      <vt:lpstr>Breeze</vt:lpstr>
      <vt:lpstr>DEAC Meeting Agenda: 12.4.14 </vt:lpstr>
      <vt:lpstr>AchieveNJ Update</vt:lpstr>
      <vt:lpstr>PARCC Resources</vt:lpstr>
      <vt:lpstr>PARCC Student Participation Update 10.30.14</vt:lpstr>
      <vt:lpstr>“A Walk in the PARCC”</vt:lpstr>
      <vt:lpstr>Current Graduation Requirements</vt:lpstr>
      <vt:lpstr>Transitioning Graduation Requirements</vt:lpstr>
      <vt:lpstr>Accessibility Accommodations for PARCC</vt:lpstr>
      <vt:lpstr>NJECC Presents: Assessment Practices &amp; Shifts</vt:lpstr>
      <vt:lpstr>Assessment Practices &amp; Shifts</vt:lpstr>
      <vt:lpstr>Shift 1: Get rid of all T/F, fill in blank, and singular multiple choice questions.</vt:lpstr>
      <vt:lpstr>Shift 2:  Two or more pieces of text to read to get evidence</vt:lpstr>
      <vt:lpstr>Shift 3: It is not how you feel.  It is what you can support.  (Claim-Evidence)</vt:lpstr>
      <vt:lpstr>Other shifts to consider:</vt:lpstr>
      <vt:lpstr>PARCC Lessons Learned</vt:lpstr>
      <vt:lpstr>Professional Development</vt:lpstr>
      <vt:lpstr>Professional Development</vt:lpstr>
      <vt:lpstr>ScIP Check-In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VERONA PUBLIC SCHOOLS  AUGUST 2011 BOARD UPDATE</dc:title>
  <dc:creator>Elizabeth Jewett</dc:creator>
  <cp:lastModifiedBy>Charlie Miller</cp:lastModifiedBy>
  <cp:revision>559</cp:revision>
  <cp:lastPrinted>2013-08-30T02:06:45Z</cp:lastPrinted>
  <dcterms:created xsi:type="dcterms:W3CDTF">2012-08-13T16:27:22Z</dcterms:created>
  <dcterms:modified xsi:type="dcterms:W3CDTF">2014-12-04T03:28:08Z</dcterms:modified>
</cp:coreProperties>
</file>